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 id="2147483671" r:id="rId3"/>
  </p:sldMasterIdLst>
  <p:notesMasterIdLst>
    <p:notesMasterId r:id="rId72"/>
  </p:notesMasterIdLst>
  <p:sldIdLst>
    <p:sldId id="582" r:id="rId4"/>
    <p:sldId id="586" r:id="rId5"/>
    <p:sldId id="310" r:id="rId6"/>
    <p:sldId id="2105" r:id="rId7"/>
    <p:sldId id="2101" r:id="rId8"/>
    <p:sldId id="2104" r:id="rId9"/>
    <p:sldId id="258" r:id="rId10"/>
    <p:sldId id="2102" r:id="rId11"/>
    <p:sldId id="2092" r:id="rId12"/>
    <p:sldId id="2095" r:id="rId13"/>
    <p:sldId id="265" r:id="rId14"/>
    <p:sldId id="313" r:id="rId15"/>
    <p:sldId id="264" r:id="rId16"/>
    <p:sldId id="314" r:id="rId17"/>
    <p:sldId id="315" r:id="rId18"/>
    <p:sldId id="2103" r:id="rId19"/>
    <p:sldId id="316" r:id="rId20"/>
    <p:sldId id="260" r:id="rId21"/>
    <p:sldId id="267" r:id="rId22"/>
    <p:sldId id="317" r:id="rId23"/>
    <p:sldId id="318" r:id="rId24"/>
    <p:sldId id="272" r:id="rId25"/>
    <p:sldId id="268" r:id="rId26"/>
    <p:sldId id="266" r:id="rId27"/>
    <p:sldId id="319" r:id="rId28"/>
    <p:sldId id="278" r:id="rId29"/>
    <p:sldId id="320" r:id="rId30"/>
    <p:sldId id="2098" r:id="rId31"/>
    <p:sldId id="261" r:id="rId32"/>
    <p:sldId id="322" r:id="rId33"/>
    <p:sldId id="263" r:id="rId34"/>
    <p:sldId id="270" r:id="rId35"/>
    <p:sldId id="271" r:id="rId36"/>
    <p:sldId id="273" r:id="rId37"/>
    <p:sldId id="2114" r:id="rId38"/>
    <p:sldId id="2116" r:id="rId39"/>
    <p:sldId id="2119" r:id="rId40"/>
    <p:sldId id="325" r:id="rId41"/>
    <p:sldId id="585" r:id="rId42"/>
    <p:sldId id="257" r:id="rId43"/>
    <p:sldId id="295" r:id="rId44"/>
    <p:sldId id="293" r:id="rId45"/>
    <p:sldId id="294" r:id="rId46"/>
    <p:sldId id="281" r:id="rId47"/>
    <p:sldId id="2096" r:id="rId48"/>
    <p:sldId id="280" r:id="rId49"/>
    <p:sldId id="296" r:id="rId50"/>
    <p:sldId id="283" r:id="rId51"/>
    <p:sldId id="297" r:id="rId52"/>
    <p:sldId id="298" r:id="rId53"/>
    <p:sldId id="2099" r:id="rId54"/>
    <p:sldId id="2097" r:id="rId55"/>
    <p:sldId id="300" r:id="rId56"/>
    <p:sldId id="285" r:id="rId57"/>
    <p:sldId id="299" r:id="rId58"/>
    <p:sldId id="286" r:id="rId59"/>
    <p:sldId id="301" r:id="rId60"/>
    <p:sldId id="302" r:id="rId61"/>
    <p:sldId id="287" r:id="rId62"/>
    <p:sldId id="303" r:id="rId63"/>
    <p:sldId id="305" r:id="rId64"/>
    <p:sldId id="304" r:id="rId65"/>
    <p:sldId id="288" r:id="rId66"/>
    <p:sldId id="289" r:id="rId67"/>
    <p:sldId id="292" r:id="rId68"/>
    <p:sldId id="2108" r:id="rId69"/>
    <p:sldId id="279" r:id="rId70"/>
    <p:sldId id="20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01B"/>
    <a:srgbClr val="FFFFFF"/>
    <a:srgbClr val="FF0000"/>
    <a:srgbClr val="CAA9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B2C64-B57D-4C67-899B-332358F8B48F}" v="98" dt="2026-01-14T11:29:16.34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76" autoAdjust="0"/>
  </p:normalViewPr>
  <p:slideViewPr>
    <p:cSldViewPr snapToGrid="0">
      <p:cViewPr varScale="1">
        <p:scale>
          <a:sx n="87" d="100"/>
          <a:sy n="87" d="100"/>
        </p:scale>
        <p:origin x="651"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ng HAO" userId="09e4ab3a57fd1bec" providerId="LiveId" clId="{3AF7364F-4A2E-4933-B7DD-1150B0AE0858}"/>
    <pc:docChg chg="undo redo custSel addSld delSld modSld">
      <pc:chgData name="Xiang HAO" userId="09e4ab3a57fd1bec" providerId="LiveId" clId="{3AF7364F-4A2E-4933-B7DD-1150B0AE0858}" dt="2026-01-14T11:40:01.460" v="251" actId="20577"/>
      <pc:docMkLst>
        <pc:docMk/>
      </pc:docMkLst>
      <pc:sldChg chg="modSp mod">
        <pc:chgData name="Xiang HAO" userId="09e4ab3a57fd1bec" providerId="LiveId" clId="{3AF7364F-4A2E-4933-B7DD-1150B0AE0858}" dt="2026-01-14T11:40:01.460" v="251" actId="20577"/>
        <pc:sldMkLst>
          <pc:docMk/>
          <pc:sldMk cId="2726264126" sldId="263"/>
        </pc:sldMkLst>
        <pc:spChg chg="mod">
          <ac:chgData name="Xiang HAO" userId="09e4ab3a57fd1bec" providerId="LiveId" clId="{3AF7364F-4A2E-4933-B7DD-1150B0AE0858}" dt="2026-01-14T11:40:01.460" v="251" actId="20577"/>
          <ac:spMkLst>
            <pc:docMk/>
            <pc:sldMk cId="2726264126" sldId="263"/>
            <ac:spMk id="7" creationId="{F50D6C1B-66FB-C090-B72C-653BA2B45E0D}"/>
          </ac:spMkLst>
        </pc:spChg>
      </pc:sldChg>
      <pc:sldChg chg="addSp modSp mod">
        <pc:chgData name="Xiang HAO" userId="09e4ab3a57fd1bec" providerId="LiveId" clId="{3AF7364F-4A2E-4933-B7DD-1150B0AE0858}" dt="2026-01-14T08:02:02.675" v="202" actId="1076"/>
        <pc:sldMkLst>
          <pc:docMk/>
          <pc:sldMk cId="4183093458" sldId="264"/>
        </pc:sldMkLst>
        <pc:spChg chg="mod">
          <ac:chgData name="Xiang HAO" userId="09e4ab3a57fd1bec" providerId="LiveId" clId="{3AF7364F-4A2E-4933-B7DD-1150B0AE0858}" dt="2026-01-13T08:16:42.297" v="65" actId="113"/>
          <ac:spMkLst>
            <pc:docMk/>
            <pc:sldMk cId="4183093458" sldId="264"/>
            <ac:spMk id="2" creationId="{FC2223BC-2972-1FC3-5F74-24A3E40FDD12}"/>
          </ac:spMkLst>
        </pc:spChg>
        <pc:spChg chg="mod">
          <ac:chgData name="Xiang HAO" userId="09e4ab3a57fd1bec" providerId="LiveId" clId="{3AF7364F-4A2E-4933-B7DD-1150B0AE0858}" dt="2026-01-14T08:01:03.201" v="196" actId="113"/>
          <ac:spMkLst>
            <pc:docMk/>
            <pc:sldMk cId="4183093458" sldId="264"/>
            <ac:spMk id="3" creationId="{3BF3ED6E-CACF-2C56-CC46-8BFBB397203F}"/>
          </ac:spMkLst>
        </pc:spChg>
        <pc:spChg chg="mod">
          <ac:chgData name="Xiang HAO" userId="09e4ab3a57fd1bec" providerId="LiveId" clId="{3AF7364F-4A2E-4933-B7DD-1150B0AE0858}" dt="2026-01-14T08:01:25.009" v="197"/>
          <ac:spMkLst>
            <pc:docMk/>
            <pc:sldMk cId="4183093458" sldId="264"/>
            <ac:spMk id="6" creationId="{538AC4BA-F1FF-D296-9001-67E76B87E428}"/>
          </ac:spMkLst>
        </pc:spChg>
        <pc:spChg chg="mod">
          <ac:chgData name="Xiang HAO" userId="09e4ab3a57fd1bec" providerId="LiveId" clId="{3AF7364F-4A2E-4933-B7DD-1150B0AE0858}" dt="2026-01-14T08:01:25.009" v="197"/>
          <ac:spMkLst>
            <pc:docMk/>
            <pc:sldMk cId="4183093458" sldId="264"/>
            <ac:spMk id="7" creationId="{EDEFE8F0-65BE-1541-675E-B2DC2E19EC74}"/>
          </ac:spMkLst>
        </pc:spChg>
        <pc:spChg chg="mod">
          <ac:chgData name="Xiang HAO" userId="09e4ab3a57fd1bec" providerId="LiveId" clId="{3AF7364F-4A2E-4933-B7DD-1150B0AE0858}" dt="2026-01-14T08:01:25.009" v="197"/>
          <ac:spMkLst>
            <pc:docMk/>
            <pc:sldMk cId="4183093458" sldId="264"/>
            <ac:spMk id="8" creationId="{D8048371-28F5-051A-BE4C-B250DCC2A1C0}"/>
          </ac:spMkLst>
        </pc:spChg>
        <pc:spChg chg="add mod">
          <ac:chgData name="Xiang HAO" userId="09e4ab3a57fd1bec" providerId="LiveId" clId="{3AF7364F-4A2E-4933-B7DD-1150B0AE0858}" dt="2026-01-14T08:02:02.675" v="202" actId="1076"/>
          <ac:spMkLst>
            <pc:docMk/>
            <pc:sldMk cId="4183093458" sldId="264"/>
            <ac:spMk id="10" creationId="{01101D6B-B8A5-2B15-AA1D-672285295AE4}"/>
          </ac:spMkLst>
        </pc:spChg>
        <pc:grpChg chg="add mod">
          <ac:chgData name="Xiang HAO" userId="09e4ab3a57fd1bec" providerId="LiveId" clId="{3AF7364F-4A2E-4933-B7DD-1150B0AE0858}" dt="2026-01-14T08:01:27.138" v="199" actId="1076"/>
          <ac:grpSpMkLst>
            <pc:docMk/>
            <pc:sldMk cId="4183093458" sldId="264"/>
            <ac:grpSpMk id="4" creationId="{93F4FB90-2AB0-ADA4-DF9A-D50A5895ECBB}"/>
          </ac:grpSpMkLst>
        </pc:grpChg>
      </pc:sldChg>
      <pc:sldChg chg="addSp delSp mod modNotesTx">
        <pc:chgData name="Xiang HAO" userId="09e4ab3a57fd1bec" providerId="LiveId" clId="{3AF7364F-4A2E-4933-B7DD-1150B0AE0858}" dt="2026-01-14T08:13:08.964" v="245" actId="20577"/>
        <pc:sldMkLst>
          <pc:docMk/>
          <pc:sldMk cId="948994807" sldId="266"/>
        </pc:sldMkLst>
        <pc:spChg chg="add del">
          <ac:chgData name="Xiang HAO" userId="09e4ab3a57fd1bec" providerId="LiveId" clId="{3AF7364F-4A2E-4933-B7DD-1150B0AE0858}" dt="2026-01-14T08:12:59.193" v="215" actId="22"/>
          <ac:spMkLst>
            <pc:docMk/>
            <pc:sldMk cId="948994807" sldId="266"/>
            <ac:spMk id="5" creationId="{E6B9A463-6E28-5156-5651-BF433FC87FAB}"/>
          </ac:spMkLst>
        </pc:spChg>
      </pc:sldChg>
      <pc:sldChg chg="modSp mod">
        <pc:chgData name="Xiang HAO" userId="09e4ab3a57fd1bec" providerId="LiveId" clId="{3AF7364F-4A2E-4933-B7DD-1150B0AE0858}" dt="2026-01-14T08:07:35.402" v="213" actId="20577"/>
        <pc:sldMkLst>
          <pc:docMk/>
          <pc:sldMk cId="752285114" sldId="267"/>
        </pc:sldMkLst>
        <pc:spChg chg="mod">
          <ac:chgData name="Xiang HAO" userId="09e4ab3a57fd1bec" providerId="LiveId" clId="{3AF7364F-4A2E-4933-B7DD-1150B0AE0858}" dt="2026-01-14T08:07:35.402" v="213" actId="20577"/>
          <ac:spMkLst>
            <pc:docMk/>
            <pc:sldMk cId="752285114" sldId="267"/>
            <ac:spMk id="3" creationId="{0D1147C5-B07D-4E86-4862-E5E05AC3AD00}"/>
          </ac:spMkLst>
        </pc:spChg>
      </pc:sldChg>
      <pc:sldChg chg="modNotesTx">
        <pc:chgData name="Xiang HAO" userId="09e4ab3a57fd1bec" providerId="LiveId" clId="{3AF7364F-4A2E-4933-B7DD-1150B0AE0858}" dt="2026-01-13T08:58:12.786" v="92" actId="20577"/>
        <pc:sldMkLst>
          <pc:docMk/>
          <pc:sldMk cId="4086116946" sldId="268"/>
        </pc:sldMkLst>
      </pc:sldChg>
      <pc:sldChg chg="del">
        <pc:chgData name="Xiang HAO" userId="09e4ab3a57fd1bec" providerId="LiveId" clId="{3AF7364F-4A2E-4933-B7DD-1150B0AE0858}" dt="2026-01-14T08:18:00.569" v="246" actId="47"/>
        <pc:sldMkLst>
          <pc:docMk/>
          <pc:sldMk cId="2895003944" sldId="269"/>
        </pc:sldMkLst>
      </pc:sldChg>
      <pc:sldChg chg="modSp mod">
        <pc:chgData name="Xiang HAO" userId="09e4ab3a57fd1bec" providerId="LiveId" clId="{3AF7364F-4A2E-4933-B7DD-1150B0AE0858}" dt="2026-01-14T11:38:24.754" v="250" actId="1076"/>
        <pc:sldMkLst>
          <pc:docMk/>
          <pc:sldMk cId="3619777666" sldId="272"/>
        </pc:sldMkLst>
        <pc:grpChg chg="mod">
          <ac:chgData name="Xiang HAO" userId="09e4ab3a57fd1bec" providerId="LiveId" clId="{3AF7364F-4A2E-4933-B7DD-1150B0AE0858}" dt="2026-01-14T11:38:24.754" v="250" actId="1076"/>
          <ac:grpSpMkLst>
            <pc:docMk/>
            <pc:sldMk cId="3619777666" sldId="272"/>
            <ac:grpSpMk id="14" creationId="{2E444AAA-FAC5-1D83-F841-AC977CBD81BB}"/>
          </ac:grpSpMkLst>
        </pc:grpChg>
      </pc:sldChg>
      <pc:sldChg chg="del">
        <pc:chgData name="Xiang HAO" userId="09e4ab3a57fd1bec" providerId="LiveId" clId="{3AF7364F-4A2E-4933-B7DD-1150B0AE0858}" dt="2026-01-13T11:48:11.528" v="158" actId="47"/>
        <pc:sldMkLst>
          <pc:docMk/>
          <pc:sldMk cId="3393420119" sldId="290"/>
        </pc:sldMkLst>
      </pc:sldChg>
      <pc:sldChg chg="del">
        <pc:chgData name="Xiang HAO" userId="09e4ab3a57fd1bec" providerId="LiveId" clId="{3AF7364F-4A2E-4933-B7DD-1150B0AE0858}" dt="2026-01-13T11:48:23.546" v="162" actId="47"/>
        <pc:sldMkLst>
          <pc:docMk/>
          <pc:sldMk cId="3291536664" sldId="291"/>
        </pc:sldMkLst>
      </pc:sldChg>
      <pc:sldChg chg="del">
        <pc:chgData name="Xiang HAO" userId="09e4ab3a57fd1bec" providerId="LiveId" clId="{3AF7364F-4A2E-4933-B7DD-1150B0AE0858}" dt="2026-01-13T11:48:15.608" v="159" actId="47"/>
        <pc:sldMkLst>
          <pc:docMk/>
          <pc:sldMk cId="2087692791" sldId="306"/>
        </pc:sldMkLst>
      </pc:sldChg>
      <pc:sldChg chg="del">
        <pc:chgData name="Xiang HAO" userId="09e4ab3a57fd1bec" providerId="LiveId" clId="{3AF7364F-4A2E-4933-B7DD-1150B0AE0858}" dt="2026-01-13T11:48:18.135" v="160" actId="47"/>
        <pc:sldMkLst>
          <pc:docMk/>
          <pc:sldMk cId="1814141836" sldId="307"/>
        </pc:sldMkLst>
      </pc:sldChg>
      <pc:sldChg chg="del">
        <pc:chgData name="Xiang HAO" userId="09e4ab3a57fd1bec" providerId="LiveId" clId="{3AF7364F-4A2E-4933-B7DD-1150B0AE0858}" dt="2026-01-13T11:48:19.319" v="161" actId="47"/>
        <pc:sldMkLst>
          <pc:docMk/>
          <pc:sldMk cId="2134037181" sldId="308"/>
        </pc:sldMkLst>
      </pc:sldChg>
      <pc:sldChg chg="modSp mod">
        <pc:chgData name="Xiang HAO" userId="09e4ab3a57fd1bec" providerId="LiveId" clId="{3AF7364F-4A2E-4933-B7DD-1150B0AE0858}" dt="2026-01-13T07:03:23.983" v="57" actId="1076"/>
        <pc:sldMkLst>
          <pc:docMk/>
          <pc:sldMk cId="418394738" sldId="310"/>
        </pc:sldMkLst>
        <pc:picChg chg="mod">
          <ac:chgData name="Xiang HAO" userId="09e4ab3a57fd1bec" providerId="LiveId" clId="{3AF7364F-4A2E-4933-B7DD-1150B0AE0858}" dt="2026-01-13T07:03:23.983" v="57" actId="1076"/>
          <ac:picMkLst>
            <pc:docMk/>
            <pc:sldMk cId="418394738" sldId="310"/>
            <ac:picMk id="16" creationId="{8581B406-0248-572C-034E-0CECD9735864}"/>
          </ac:picMkLst>
        </pc:picChg>
      </pc:sldChg>
      <pc:sldChg chg="modSp mod modNotesTx">
        <pc:chgData name="Xiang HAO" userId="09e4ab3a57fd1bec" providerId="LiveId" clId="{3AF7364F-4A2E-4933-B7DD-1150B0AE0858}" dt="2026-01-14T08:00:40.478" v="195" actId="20577"/>
        <pc:sldMkLst>
          <pc:docMk/>
          <pc:sldMk cId="3308259794" sldId="313"/>
        </pc:sldMkLst>
        <pc:picChg chg="mod">
          <ac:chgData name="Xiang HAO" userId="09e4ab3a57fd1bec" providerId="LiveId" clId="{3AF7364F-4A2E-4933-B7DD-1150B0AE0858}" dt="2026-01-13T08:15:38.131" v="61" actId="1076"/>
          <ac:picMkLst>
            <pc:docMk/>
            <pc:sldMk cId="3308259794" sldId="313"/>
            <ac:picMk id="13" creationId="{9E587AF0-3D77-7CF2-C96C-C819C57A63DE}"/>
          </ac:picMkLst>
        </pc:picChg>
      </pc:sldChg>
      <pc:sldChg chg="del">
        <pc:chgData name="Xiang HAO" userId="09e4ab3a57fd1bec" providerId="LiveId" clId="{3AF7364F-4A2E-4933-B7DD-1150B0AE0858}" dt="2026-01-13T11:44:47.986" v="156" actId="47"/>
        <pc:sldMkLst>
          <pc:docMk/>
          <pc:sldMk cId="1271607138" sldId="323"/>
        </pc:sldMkLst>
      </pc:sldChg>
      <pc:sldChg chg="del">
        <pc:chgData name="Xiang HAO" userId="09e4ab3a57fd1bec" providerId="LiveId" clId="{3AF7364F-4A2E-4933-B7DD-1150B0AE0858}" dt="2026-01-13T11:44:49.695" v="157" actId="47"/>
        <pc:sldMkLst>
          <pc:docMk/>
          <pc:sldMk cId="291823981" sldId="324"/>
        </pc:sldMkLst>
      </pc:sldChg>
      <pc:sldChg chg="modSp mod">
        <pc:chgData name="Xiang HAO" userId="09e4ab3a57fd1bec" providerId="LiveId" clId="{3AF7364F-4A2E-4933-B7DD-1150B0AE0858}" dt="2026-01-13T08:12:56.068" v="59" actId="121"/>
        <pc:sldMkLst>
          <pc:docMk/>
          <pc:sldMk cId="0" sldId="582"/>
        </pc:sldMkLst>
        <pc:spChg chg="mod">
          <ac:chgData name="Xiang HAO" userId="09e4ab3a57fd1bec" providerId="LiveId" clId="{3AF7364F-4A2E-4933-B7DD-1150B0AE0858}" dt="2026-01-13T08:12:56.068" v="59" actId="121"/>
          <ac:spMkLst>
            <pc:docMk/>
            <pc:sldMk cId="0" sldId="582"/>
            <ac:spMk id="4" creationId="{5395E7A1-A2CC-F516-D6A1-80ABD910F5F5}"/>
          </ac:spMkLst>
        </pc:spChg>
        <pc:spChg chg="mod">
          <ac:chgData name="Xiang HAO" userId="09e4ab3a57fd1bec" providerId="LiveId" clId="{3AF7364F-4A2E-4933-B7DD-1150B0AE0858}" dt="2026-01-13T07:03:05.151" v="56" actId="20577"/>
          <ac:spMkLst>
            <pc:docMk/>
            <pc:sldMk cId="0" sldId="582"/>
            <ac:spMk id="11" creationId="{B40B8029-7940-889A-1F28-D46CF3B38911}"/>
          </ac:spMkLst>
        </pc:spChg>
      </pc:sldChg>
      <pc:sldChg chg="modSp mod">
        <pc:chgData name="Xiang HAO" userId="09e4ab3a57fd1bec" providerId="LiveId" clId="{3AF7364F-4A2E-4933-B7DD-1150B0AE0858}" dt="2026-01-13T11:42:48.995" v="153" actId="20577"/>
        <pc:sldMkLst>
          <pc:docMk/>
          <pc:sldMk cId="3930450071" sldId="2089"/>
        </pc:sldMkLst>
        <pc:spChg chg="mod">
          <ac:chgData name="Xiang HAO" userId="09e4ab3a57fd1bec" providerId="LiveId" clId="{3AF7364F-4A2E-4933-B7DD-1150B0AE0858}" dt="2026-01-13T11:42:48.995" v="153" actId="20577"/>
          <ac:spMkLst>
            <pc:docMk/>
            <pc:sldMk cId="3930450071" sldId="2089"/>
            <ac:spMk id="4" creationId="{CB2FB5C8-1F5B-99DE-85E4-C0B0D939AEDF}"/>
          </ac:spMkLst>
        </pc:spChg>
      </pc:sldChg>
      <pc:sldChg chg="modNotesTx">
        <pc:chgData name="Xiang HAO" userId="09e4ab3a57fd1bec" providerId="LiveId" clId="{3AF7364F-4A2E-4933-B7DD-1150B0AE0858}" dt="2026-01-14T07:52:32.028" v="182" actId="20577"/>
        <pc:sldMkLst>
          <pc:docMk/>
          <pc:sldMk cId="3411013274" sldId="2102"/>
        </pc:sldMkLst>
      </pc:sldChg>
      <pc:sldChg chg="modNotesTx">
        <pc:chgData name="Xiang HAO" userId="09e4ab3a57fd1bec" providerId="LiveId" clId="{3AF7364F-4A2E-4933-B7DD-1150B0AE0858}" dt="2026-01-13T08:44:00.508" v="66" actId="20577"/>
        <pc:sldMkLst>
          <pc:docMk/>
          <pc:sldMk cId="2072537863" sldId="2103"/>
        </pc:sldMkLst>
      </pc:sldChg>
      <pc:sldChg chg="modSp mod">
        <pc:chgData name="Xiang HAO" userId="09e4ab3a57fd1bec" providerId="LiveId" clId="{3AF7364F-4A2E-4933-B7DD-1150B0AE0858}" dt="2026-01-14T07:48:35.770" v="176" actId="1076"/>
        <pc:sldMkLst>
          <pc:docMk/>
          <pc:sldMk cId="4174931730" sldId="2104"/>
        </pc:sldMkLst>
        <pc:spChg chg="mod">
          <ac:chgData name="Xiang HAO" userId="09e4ab3a57fd1bec" providerId="LiveId" clId="{3AF7364F-4A2E-4933-B7DD-1150B0AE0858}" dt="2026-01-14T07:48:35.770" v="176" actId="1076"/>
          <ac:spMkLst>
            <pc:docMk/>
            <pc:sldMk cId="4174931730" sldId="2104"/>
            <ac:spMk id="6" creationId="{0F9C5719-C738-0FE4-AFF6-B66C78AA451D}"/>
          </ac:spMkLst>
        </pc:spChg>
      </pc:sldChg>
      <pc:sldChg chg="modSp mod">
        <pc:chgData name="Xiang HAO" userId="09e4ab3a57fd1bec" providerId="LiveId" clId="{3AF7364F-4A2E-4933-B7DD-1150B0AE0858}" dt="2026-01-14T11:01:06.661" v="248" actId="1076"/>
        <pc:sldMkLst>
          <pc:docMk/>
          <pc:sldMk cId="794069014" sldId="2105"/>
        </pc:sldMkLst>
        <pc:spChg chg="mod">
          <ac:chgData name="Xiang HAO" userId="09e4ab3a57fd1bec" providerId="LiveId" clId="{3AF7364F-4A2E-4933-B7DD-1150B0AE0858}" dt="2026-01-14T11:01:06.661" v="248" actId="1076"/>
          <ac:spMkLst>
            <pc:docMk/>
            <pc:sldMk cId="794069014" sldId="2105"/>
            <ac:spMk id="3" creationId="{32E5E889-0B0B-CE3A-E31B-5762A14D0EB1}"/>
          </ac:spMkLst>
        </pc:spChg>
      </pc:sldChg>
      <pc:sldChg chg="add del">
        <pc:chgData name="Xiang HAO" userId="09e4ab3a57fd1bec" providerId="LiveId" clId="{3AF7364F-4A2E-4933-B7DD-1150B0AE0858}" dt="2026-01-13T11:43:30.541" v="154" actId="47"/>
        <pc:sldMkLst>
          <pc:docMk/>
          <pc:sldMk cId="2205941556" sldId="2106"/>
        </pc:sldMkLst>
      </pc:sldChg>
      <pc:sldChg chg="del">
        <pc:chgData name="Xiang HAO" userId="09e4ab3a57fd1bec" providerId="LiveId" clId="{3AF7364F-4A2E-4933-B7DD-1150B0AE0858}" dt="2026-01-13T11:49:25.131" v="164" actId="47"/>
        <pc:sldMkLst>
          <pc:docMk/>
          <pc:sldMk cId="970815847" sldId="2109"/>
        </pc:sldMkLst>
      </pc:sldChg>
      <pc:sldChg chg="del">
        <pc:chgData name="Xiang HAO" userId="09e4ab3a57fd1bec" providerId="LiveId" clId="{3AF7364F-4A2E-4933-B7DD-1150B0AE0858}" dt="2026-01-13T11:49:22.663" v="163" actId="47"/>
        <pc:sldMkLst>
          <pc:docMk/>
          <pc:sldMk cId="3379217159" sldId="2110"/>
        </pc:sldMkLst>
      </pc:sldChg>
      <pc:sldChg chg="del">
        <pc:chgData name="Xiang HAO" userId="09e4ab3a57fd1bec" providerId="LiveId" clId="{3AF7364F-4A2E-4933-B7DD-1150B0AE0858}" dt="2026-01-13T11:49:27.709" v="166" actId="47"/>
        <pc:sldMkLst>
          <pc:docMk/>
          <pc:sldMk cId="1692044267" sldId="2111"/>
        </pc:sldMkLst>
      </pc:sldChg>
      <pc:sldChg chg="del">
        <pc:chgData name="Xiang HAO" userId="09e4ab3a57fd1bec" providerId="LiveId" clId="{3AF7364F-4A2E-4933-B7DD-1150B0AE0858}" dt="2026-01-13T11:49:26.942" v="165" actId="47"/>
        <pc:sldMkLst>
          <pc:docMk/>
          <pc:sldMk cId="1938759506" sldId="2113"/>
        </pc:sldMkLst>
      </pc:sldChg>
      <pc:sldChg chg="del">
        <pc:chgData name="Xiang HAO" userId="09e4ab3a57fd1bec" providerId="LiveId" clId="{3AF7364F-4A2E-4933-B7DD-1150B0AE0858}" dt="2026-01-13T11:44:45.138" v="155" actId="47"/>
        <pc:sldMkLst>
          <pc:docMk/>
          <pc:sldMk cId="2125914259" sldId="2115"/>
        </pc:sldMkLst>
      </pc:sldChg>
      <pc:sldChg chg="del">
        <pc:chgData name="Xiang HAO" userId="09e4ab3a57fd1bec" providerId="LiveId" clId="{3AF7364F-4A2E-4933-B7DD-1150B0AE0858}" dt="2026-01-13T11:44:45.138" v="155" actId="47"/>
        <pc:sldMkLst>
          <pc:docMk/>
          <pc:sldMk cId="715645844" sldId="21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6601B-F35B-4A19-B919-F82F041A7DF8}" type="datetimeFigureOut">
              <a:rPr lang="zh-CN" altLang="en-US" smtClean="0"/>
              <a:t>2026/1/14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89999-790F-4895-93DA-2F46FBBF5F73}" type="slidenum">
              <a:rPr lang="zh-CN" altLang="en-US" smtClean="0"/>
              <a:t>‹#›</a:t>
            </a:fld>
            <a:endParaRPr lang="zh-CN" altLang="en-US"/>
          </a:p>
        </p:txBody>
      </p:sp>
    </p:spTree>
    <p:extLst>
      <p:ext uri="{BB962C8B-B14F-4D97-AF65-F5344CB8AC3E}">
        <p14:creationId xmlns:p14="http://schemas.microsoft.com/office/powerpoint/2010/main" val="646928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074CFA41-153D-2575-27AE-1ACCE3D3B6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13BD54B7-B215-E1E3-E99C-142840C45C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b="0" i="0" kern="1200" dirty="0">
                <a:solidFill>
                  <a:schemeClr val="tx1"/>
                </a:solidFill>
                <a:effectLst/>
                <a:latin typeface="+mn-lt"/>
                <a:ea typeface="+mn-ea"/>
                <a:cs typeface="+mn-cs"/>
              </a:rPr>
              <a:t>Hello everyone, welcome to today's tutorial. I am Xiang Hao from the DSAI department. Today, we are going to review two important mathematical tools: Calculus and Linear Algebra. These tools are the foundation of this course, 'Brain-Inspired Computing.' If you have any questions after class, please feel free to email me. My email address is on the slide. So, let's get started.</a:t>
            </a:r>
            <a:endParaRPr lang="en-US" altLang="en-US" dirty="0"/>
          </a:p>
        </p:txBody>
      </p:sp>
      <p:sp>
        <p:nvSpPr>
          <p:cNvPr id="103427" name="Slide Number Placeholder 3">
            <a:extLst>
              <a:ext uri="{FF2B5EF4-FFF2-40B4-BE49-F238E27FC236}">
                <a16:creationId xmlns:a16="http://schemas.microsoft.com/office/drawing/2014/main" id="{08539861-8E32-8279-8602-F13B41A1B6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BDEB347-44FB-B941-A31E-A8A0C3FCD6F1}"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10</a:t>
            </a:fld>
            <a:endParaRPr lang="zh-CN" altLang="en-US"/>
          </a:p>
        </p:txBody>
      </p:sp>
    </p:spTree>
    <p:extLst>
      <p:ext uri="{BB962C8B-B14F-4D97-AF65-F5344CB8AC3E}">
        <p14:creationId xmlns:p14="http://schemas.microsoft.com/office/powerpoint/2010/main" val="31407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"First, let's ask a basic question: </a:t>
            </a:r>
            <a:r>
              <a:rPr lang="en-US" altLang="zh-CN" sz="1200" b="1" i="0" kern="1200" dirty="0">
                <a:solidFill>
                  <a:schemeClr val="tx1"/>
                </a:solidFill>
                <a:effectLst/>
                <a:latin typeface="+mn-lt"/>
                <a:ea typeface="+mn-ea"/>
                <a:cs typeface="+mn-cs"/>
              </a:rPr>
              <a:t>What is a vector?</a:t>
            </a:r>
            <a:r>
              <a:rPr lang="en-US" altLang="zh-CN" sz="1200" b="0" i="0" kern="1200" dirty="0">
                <a:solidFill>
                  <a:schemeClr val="tx1"/>
                </a:solidFill>
                <a:effectLst/>
                <a:latin typeface="+mn-lt"/>
                <a:ea typeface="+mn-ea"/>
                <a:cs typeface="+mn-cs"/>
              </a:rPr>
              <a:t> From a mathematical perspective, the definition is simple. A vector is just an </a:t>
            </a:r>
            <a:r>
              <a:rPr lang="en-US" altLang="zh-CN" sz="1200" b="1" i="0" kern="1200" dirty="0">
                <a:solidFill>
                  <a:schemeClr val="tx1"/>
                </a:solidFill>
                <a:effectLst/>
                <a:latin typeface="+mn-lt"/>
                <a:ea typeface="+mn-ea"/>
                <a:cs typeface="+mn-cs"/>
              </a:rPr>
              <a:t>ordered list of numbers</a:t>
            </a:r>
            <a:r>
              <a:rPr lang="en-US" altLang="zh-CN" sz="1200" b="0" i="0" kern="1200" dirty="0">
                <a:solidFill>
                  <a:schemeClr val="tx1"/>
                </a:solidFill>
                <a:effectLst/>
                <a:latin typeface="+mn-lt"/>
                <a:ea typeface="+mn-ea"/>
                <a:cs typeface="+mn-cs"/>
              </a:rPr>
              <a:t>. Please look at the slide. We can write it vertically, like a column. This is called a </a:t>
            </a:r>
            <a:r>
              <a:rPr lang="en-US" altLang="zh-CN" sz="1200" b="1" i="0" kern="1200" dirty="0">
                <a:solidFill>
                  <a:schemeClr val="tx1"/>
                </a:solidFill>
                <a:effectLst/>
                <a:latin typeface="+mn-lt"/>
                <a:ea typeface="+mn-ea"/>
                <a:cs typeface="+mn-cs"/>
              </a:rPr>
              <a:t>Column Vector</a:t>
            </a:r>
            <a:r>
              <a:rPr lang="en-US" altLang="zh-CN" sz="1200" b="0" i="0" kern="1200" dirty="0">
                <a:solidFill>
                  <a:schemeClr val="tx1"/>
                </a:solidFill>
                <a:effectLst/>
                <a:latin typeface="+mn-lt"/>
                <a:ea typeface="+mn-ea"/>
                <a:cs typeface="+mn-cs"/>
              </a:rPr>
              <a:t>. Or, we can write it horizontally, like a row. This is called a </a:t>
            </a:r>
            <a:r>
              <a:rPr lang="en-US" altLang="zh-CN" sz="1200" b="1" i="0" kern="1200" dirty="0">
                <a:solidFill>
                  <a:schemeClr val="tx1"/>
                </a:solidFill>
                <a:effectLst/>
                <a:latin typeface="+mn-lt"/>
                <a:ea typeface="+mn-ea"/>
                <a:cs typeface="+mn-cs"/>
              </a:rPr>
              <a:t>Row Vector</a:t>
            </a:r>
            <a:r>
              <a:rPr lang="en-US" altLang="zh-CN" sz="1200" b="0" i="0" kern="1200" dirty="0">
                <a:solidFill>
                  <a:schemeClr val="tx1"/>
                </a:solidFill>
                <a:effectLst/>
                <a:latin typeface="+mn-lt"/>
                <a:ea typeface="+mn-ea"/>
                <a:cs typeface="+mn-cs"/>
              </a:rPr>
              <a:t>. In computer science, we usually treat them as arrays."</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11</a:t>
            </a:fld>
            <a:endParaRPr lang="zh-CN" altLang="en-US"/>
          </a:p>
        </p:txBody>
      </p:sp>
    </p:spTree>
    <p:extLst>
      <p:ext uri="{BB962C8B-B14F-4D97-AF65-F5344CB8AC3E}">
        <p14:creationId xmlns:p14="http://schemas.microsoft.com/office/powerpoint/2010/main" val="316916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"However, there is another definition. In physics, a vector is something that has </a:t>
            </a:r>
            <a:r>
              <a:rPr lang="en-US" altLang="zh-CN" sz="1200" b="1" i="0" kern="1200" dirty="0">
                <a:solidFill>
                  <a:schemeClr val="tx1"/>
                </a:solidFill>
                <a:effectLst/>
                <a:latin typeface="+mn-lt"/>
                <a:ea typeface="+mn-ea"/>
                <a:cs typeface="+mn-cs"/>
              </a:rPr>
              <a:t>magnitude</a:t>
            </a:r>
            <a:r>
              <a:rPr lang="en-US" altLang="zh-CN" sz="1200" b="0" i="0" kern="1200" dirty="0">
                <a:solidFill>
                  <a:schemeClr val="tx1"/>
                </a:solidFill>
                <a:effectLst/>
                <a:latin typeface="+mn-lt"/>
                <a:ea typeface="+mn-ea"/>
                <a:cs typeface="+mn-cs"/>
              </a:rPr>
              <a:t> (size) and </a:t>
            </a:r>
            <a:r>
              <a:rPr lang="en-US" altLang="zh-CN" sz="1200" b="1" i="0" kern="1200" dirty="0">
                <a:solidFill>
                  <a:schemeClr val="tx1"/>
                </a:solidFill>
                <a:effectLst/>
                <a:latin typeface="+mn-lt"/>
                <a:ea typeface="+mn-ea"/>
                <a:cs typeface="+mn-cs"/>
              </a:rPr>
              <a:t>direction</a:t>
            </a:r>
            <a:r>
              <a:rPr lang="en-US" altLang="zh-CN" sz="1200" b="0" i="0" kern="1200" dirty="0">
                <a:solidFill>
                  <a:schemeClr val="tx1"/>
                </a:solidFill>
                <a:effectLst/>
                <a:latin typeface="+mn-lt"/>
                <a:ea typeface="+mn-ea"/>
                <a:cs typeface="+mn-cs"/>
              </a:rPr>
              <a:t>. But in Machine Learning, we don't always think about physics. In Machine Learning, we use vectors to represent </a:t>
            </a:r>
            <a:r>
              <a:rPr lang="en-US" altLang="zh-CN" sz="1200" b="1" i="0" kern="1200" dirty="0">
                <a:solidFill>
                  <a:schemeClr val="tx1"/>
                </a:solidFill>
                <a:effectLst/>
                <a:latin typeface="+mn-lt"/>
                <a:ea typeface="+mn-ea"/>
                <a:cs typeface="+mn-cs"/>
              </a:rPr>
              <a:t>features</a:t>
            </a:r>
            <a:r>
              <a:rPr lang="en-US" altLang="zh-CN" sz="1200" b="0" i="0" kern="1200" dirty="0">
                <a:solidFill>
                  <a:schemeClr val="tx1"/>
                </a:solidFill>
                <a:effectLst/>
                <a:latin typeface="+mn-lt"/>
                <a:ea typeface="+mn-ea"/>
                <a:cs typeface="+mn-cs"/>
              </a:rPr>
              <a:t>. For example, if you want to sentence.</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12</a:t>
            </a:fld>
            <a:endParaRPr lang="zh-CN" altLang="en-US"/>
          </a:p>
        </p:txBody>
      </p:sp>
    </p:spTree>
    <p:extLst>
      <p:ext uri="{BB962C8B-B14F-4D97-AF65-F5344CB8AC3E}">
        <p14:creationId xmlns:p14="http://schemas.microsoft.com/office/powerpoint/2010/main" val="226295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"Now, let's talk about </a:t>
                </a:r>
                <a:r>
                  <a:rPr lang="en-US" altLang="zh-CN" b="1" dirty="0"/>
                  <a:t>Vector Arithmetic</a:t>
                </a:r>
                <a:r>
                  <a:rPr lang="en-US" altLang="zh-CN" dirty="0"/>
                  <a:t>. The first concept is the </a:t>
                </a:r>
                <a:r>
                  <a:rPr lang="en-US" altLang="zh-CN" b="1" dirty="0"/>
                  <a:t>Size</a:t>
                </a:r>
                <a:r>
                  <a:rPr lang="en-US" altLang="zh-CN" dirty="0"/>
                  <a:t> of a vector. Sometimes we also call it the </a:t>
                </a:r>
                <a:r>
                  <a:rPr lang="en-US" altLang="zh-CN" b="1" dirty="0"/>
                  <a:t>Dimension</a:t>
                </a:r>
                <a:r>
                  <a:rPr lang="en-US" altLang="zh-CN" dirty="0"/>
                  <a:t>. This is very easy to understand. The size is simply the </a:t>
                </a:r>
                <a:r>
                  <a:rPr lang="en-US" altLang="zh-CN" b="1" dirty="0"/>
                  <a:t>number of elements</a:t>
                </a:r>
                <a:r>
                  <a:rPr lang="en-US" altLang="zh-CN" dirty="0"/>
                  <a:t> inside the vector. For example, if a vector has 4 numbers, its dimension is 4. We often write this as </a:t>
                </a:r>
                <a14:m>
                  <m:oMath xmlns:m="http://schemas.openxmlformats.org/officeDocument/2006/math">
                    <m:sSup>
                      <m:sSupPr>
                        <m:ctrlPr>
                          <a:rPr lang="ar-AE" altLang="zh-CN" sz="1200" i="1" kern="1200">
                            <a:solidFill>
                              <a:schemeClr val="tx1"/>
                            </a:solidFill>
                            <a:latin typeface="Cambria Math" panose="02040503050406030204" pitchFamily="18" charset="0"/>
                            <a:ea typeface="+mn-ea"/>
                            <a:cs typeface="+mn-cs"/>
                          </a:rPr>
                        </m:ctrlPr>
                      </m:sSupPr>
                      <m:e>
                        <m:r>
                          <a:rPr lang="zh-CN" altLang="ar-AE" sz="1200" i="1" kern="1200">
                            <a:solidFill>
                              <a:schemeClr val="tx1"/>
                            </a:solidFill>
                            <a:latin typeface="Cambria Math" panose="02040503050406030204" pitchFamily="18" charset="0"/>
                            <a:ea typeface="+mn-ea"/>
                            <a:cs typeface="+mn-cs"/>
                          </a:rPr>
                          <m:t>𝑅</m:t>
                        </m:r>
                      </m:e>
                      <m:sup>
                        <m:r>
                          <a:rPr lang="zh-CN" altLang="ar-AE" sz="1200" i="1" kern="1200">
                            <a:solidFill>
                              <a:schemeClr val="tx1"/>
                            </a:solidFill>
                            <a:latin typeface="Cambria Math" panose="02040503050406030204" pitchFamily="18" charset="0"/>
                            <a:ea typeface="+mn-ea"/>
                            <a:cs typeface="+mn-cs"/>
                          </a:rPr>
                          <m:t>𝑛</m:t>
                        </m:r>
                      </m:sup>
                    </m:sSup>
                  </m:oMath>
                </a14:m>
                <a:r>
                  <a:rPr lang="ar-AE" altLang="zh-CN" dirty="0"/>
                  <a:t>, </a:t>
                </a:r>
                <a:r>
                  <a:rPr lang="en-US" altLang="zh-CN" dirty="0"/>
                  <a:t>where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𝑛</m:t>
                    </m:r>
                  </m:oMath>
                </a14:m>
                <a:r>
                  <a:rPr lang="en-US" altLang="zh-CN" dirty="0"/>
                  <a:t>is the size."</a:t>
                </a:r>
                <a:endParaRPr lang="zh-CN" altLang="en-US" dirty="0"/>
              </a:p>
            </p:txBody>
          </p:sp>
        </mc:Choice>
        <mc:Fallback xmlns="">
          <p:sp>
            <p:nvSpPr>
              <p:cNvPr id="3" name="Notes Placeholder 2"/>
              <p:cNvSpPr>
                <a:spLocks noGrp="1"/>
              </p:cNvSpPr>
              <p:nvPr>
                <p:ph type="body" idx="1"/>
              </p:nvPr>
            </p:nvSpPr>
            <p:spPr/>
            <p:txBody>
              <a:bodyPr/>
              <a:lstStyle/>
              <a:p>
                <a:r>
                  <a:rPr lang="en-US" altLang="zh-CN" dirty="0"/>
                  <a:t>"Now, let's talk about </a:t>
                </a:r>
                <a:r>
                  <a:rPr lang="en-US" altLang="zh-CN" b="1" dirty="0"/>
                  <a:t>Vector Arithmetic</a:t>
                </a:r>
                <a:r>
                  <a:rPr lang="en-US" altLang="zh-CN" dirty="0"/>
                  <a:t>. The first concept is the </a:t>
                </a:r>
                <a:r>
                  <a:rPr lang="en-US" altLang="zh-CN" b="1" dirty="0"/>
                  <a:t>Size</a:t>
                </a:r>
                <a:r>
                  <a:rPr lang="en-US" altLang="zh-CN" dirty="0"/>
                  <a:t> of a vector. Sometimes we also call it the </a:t>
                </a:r>
                <a:r>
                  <a:rPr lang="en-US" altLang="zh-CN" b="1" dirty="0"/>
                  <a:t>Dimension</a:t>
                </a:r>
                <a:r>
                  <a:rPr lang="en-US" altLang="zh-CN" dirty="0"/>
                  <a:t>. This is very easy to understand. The size is simply the </a:t>
                </a:r>
                <a:r>
                  <a:rPr lang="en-US" altLang="zh-CN" b="1" dirty="0"/>
                  <a:t>number of elements</a:t>
                </a:r>
                <a:r>
                  <a:rPr lang="en-US" altLang="zh-CN" dirty="0"/>
                  <a:t> inside the vector. For example, if a vector has 4 numbers, its dimension is 4. We often write this as </a:t>
                </a:r>
                <a:r>
                  <a:rPr lang="zh-CN" altLang="ar-AE" sz="1200" i="0" kern="1200">
                    <a:solidFill>
                      <a:schemeClr val="tx1"/>
                    </a:solidFill>
                    <a:latin typeface="+mn-lt"/>
                    <a:ea typeface="+mn-ea"/>
                    <a:cs typeface="+mn-cs"/>
                  </a:rPr>
                  <a:t>𝑅</a:t>
                </a:r>
                <a:r>
                  <a:rPr lang="ar-AE" altLang="zh-CN" sz="1200" i="0" kern="1200">
                    <a:solidFill>
                      <a:schemeClr val="tx1"/>
                    </a:solidFill>
                    <a:latin typeface="+mn-lt"/>
                    <a:ea typeface="+mn-ea"/>
                    <a:cs typeface="+mn-cs"/>
                  </a:rPr>
                  <a:t>^</a:t>
                </a:r>
                <a:r>
                  <a:rPr lang="zh-CN" altLang="ar-AE" sz="1200" i="0" kern="1200">
                    <a:solidFill>
                      <a:schemeClr val="tx1"/>
                    </a:solidFill>
                    <a:latin typeface="+mn-lt"/>
                    <a:ea typeface="+mn-ea"/>
                    <a:cs typeface="+mn-cs"/>
                  </a:rPr>
                  <a:t>𝑛</a:t>
                </a:r>
                <a:r>
                  <a:rPr lang="ar-AE" altLang="zh-CN" dirty="0"/>
                  <a:t>, </a:t>
                </a:r>
                <a:r>
                  <a:rPr lang="en-US" altLang="zh-CN" dirty="0"/>
                  <a:t>where </a:t>
                </a:r>
                <a:r>
                  <a:rPr lang="zh-CN" altLang="en-US" sz="1200" i="0" kern="1200">
                    <a:solidFill>
                      <a:schemeClr val="tx1"/>
                    </a:solidFill>
                    <a:latin typeface="+mn-lt"/>
                    <a:ea typeface="+mn-ea"/>
                    <a:cs typeface="+mn-cs"/>
                  </a:rPr>
                  <a:t>𝑛</a:t>
                </a:r>
                <a:r>
                  <a:rPr lang="en-US" altLang="zh-CN" dirty="0"/>
                  <a:t>is the size."</a:t>
                </a:r>
                <a:endParaRPr lang="zh-CN" altLang="en-US" dirty="0"/>
              </a:p>
            </p:txBody>
          </p:sp>
        </mc:Fallback>
      </mc:AlternateContent>
      <p:sp>
        <p:nvSpPr>
          <p:cNvPr id="4" name="Slide Number Placeholder 3"/>
          <p:cNvSpPr>
            <a:spLocks noGrp="1"/>
          </p:cNvSpPr>
          <p:nvPr>
            <p:ph type="sldNum" sz="quarter" idx="5"/>
          </p:nvPr>
        </p:nvSpPr>
        <p:spPr/>
        <p:txBody>
          <a:bodyPr/>
          <a:lstStyle/>
          <a:p>
            <a:fld id="{C9989999-790F-4895-93DA-2F46FBBF5F73}" type="slidenum">
              <a:rPr lang="zh-CN" altLang="en-US" smtClean="0"/>
              <a:t>13</a:t>
            </a:fld>
            <a:endParaRPr lang="zh-CN" altLang="en-US"/>
          </a:p>
        </p:txBody>
      </p:sp>
    </p:spTree>
    <p:extLst>
      <p:ext uri="{BB962C8B-B14F-4D97-AF65-F5344CB8AC3E}">
        <p14:creationId xmlns:p14="http://schemas.microsoft.com/office/powerpoint/2010/main" val="62553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second concept is the </a:t>
            </a:r>
            <a:r>
              <a:rPr lang="en-US" altLang="zh-CN" sz="1200" b="1" i="0" kern="1200" dirty="0">
                <a:solidFill>
                  <a:schemeClr val="tx1"/>
                </a:solidFill>
                <a:effectLst/>
                <a:latin typeface="+mn-lt"/>
                <a:ea typeface="+mn-ea"/>
                <a:cs typeface="+mn-cs"/>
              </a:rPr>
              <a:t>Length</a:t>
            </a:r>
            <a:r>
              <a:rPr lang="en-US" altLang="zh-CN" sz="1200" b="0" i="0" kern="1200" dirty="0">
                <a:solidFill>
                  <a:schemeClr val="tx1"/>
                </a:solidFill>
                <a:effectLst/>
                <a:latin typeface="+mn-lt"/>
                <a:ea typeface="+mn-ea"/>
                <a:cs typeface="+mn-cs"/>
              </a:rPr>
              <a:t> of a vector. Please be careful here. 'Length' is different from 'Size'. In mathematics, we call the length the </a:t>
            </a:r>
            <a:r>
              <a:rPr lang="en-US" altLang="zh-CN" sz="1200" b="1" i="0" kern="1200" dirty="0">
                <a:solidFill>
                  <a:schemeClr val="tx1"/>
                </a:solidFill>
                <a:effectLst/>
                <a:latin typeface="+mn-lt"/>
                <a:ea typeface="+mn-ea"/>
                <a:cs typeface="+mn-cs"/>
              </a:rPr>
              <a:t>L2 Norm</a:t>
            </a:r>
            <a:r>
              <a:rPr lang="en-US" altLang="zh-CN" sz="1200" b="0" i="0" kern="1200" dirty="0">
                <a:solidFill>
                  <a:schemeClr val="tx1"/>
                </a:solidFill>
                <a:effectLst/>
                <a:latin typeface="+mn-lt"/>
                <a:ea typeface="+mn-ea"/>
                <a:cs typeface="+mn-cs"/>
              </a:rPr>
              <a:t> or the </a:t>
            </a:r>
            <a:r>
              <a:rPr lang="en-US" altLang="zh-CN" sz="1200" b="1" i="0" kern="1200" dirty="0">
                <a:solidFill>
                  <a:schemeClr val="tx1"/>
                </a:solidFill>
                <a:effectLst/>
                <a:latin typeface="+mn-lt"/>
                <a:ea typeface="+mn-ea"/>
                <a:cs typeface="+mn-cs"/>
              </a:rPr>
              <a:t>Magnitude</a:t>
            </a:r>
            <a:r>
              <a:rPr lang="en-US" altLang="zh-CN" sz="1200" b="0" i="0" kern="1200" dirty="0">
                <a:solidFill>
                  <a:schemeClr val="tx1"/>
                </a:solidFill>
                <a:effectLst/>
                <a:latin typeface="+mn-lt"/>
                <a:ea typeface="+mn-ea"/>
                <a:cs typeface="+mn-cs"/>
              </a:rPr>
              <a:t>. How do we calculate it? We calculate the </a:t>
            </a:r>
            <a:r>
              <a:rPr lang="en-US" altLang="zh-CN" sz="1200" b="1" i="0" kern="1200" dirty="0">
                <a:solidFill>
                  <a:schemeClr val="tx1"/>
                </a:solidFill>
                <a:effectLst/>
                <a:latin typeface="+mn-lt"/>
                <a:ea typeface="+mn-ea"/>
                <a:cs typeface="+mn-cs"/>
              </a:rPr>
              <a:t>square root</a:t>
            </a:r>
            <a:r>
              <a:rPr lang="en-US" altLang="zh-CN" sz="1200" b="0" i="0" kern="1200" dirty="0">
                <a:solidFill>
                  <a:schemeClr val="tx1"/>
                </a:solidFill>
                <a:effectLst/>
                <a:latin typeface="+mn-lt"/>
                <a:ea typeface="+mn-ea"/>
                <a:cs typeface="+mn-cs"/>
              </a:rPr>
              <a:t> of the sum of the </a:t>
            </a:r>
            <a:r>
              <a:rPr lang="en-US" altLang="zh-CN" sz="1200" b="1" i="0" kern="1200" dirty="0">
                <a:solidFill>
                  <a:schemeClr val="tx1"/>
                </a:solidFill>
                <a:effectLst/>
                <a:latin typeface="+mn-lt"/>
                <a:ea typeface="+mn-ea"/>
                <a:cs typeface="+mn-cs"/>
              </a:rPr>
              <a:t>squared elements</a:t>
            </a:r>
            <a:r>
              <a:rPr lang="en-US" altLang="zh-CN" sz="1200" b="0" i="0" kern="1200" dirty="0">
                <a:solidFill>
                  <a:schemeClr val="tx1"/>
                </a:solidFill>
                <a:effectLst/>
                <a:latin typeface="+mn-lt"/>
                <a:ea typeface="+mn-ea"/>
                <a:cs typeface="+mn-cs"/>
              </a:rPr>
              <a:t>. Essentially, it measures how 'long' the arrow is in space."</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14</a:t>
            </a:fld>
            <a:endParaRPr lang="zh-CN" altLang="en-US"/>
          </a:p>
        </p:txBody>
      </p:sp>
    </p:spTree>
    <p:extLst>
      <p:ext uri="{BB962C8B-B14F-4D97-AF65-F5344CB8AC3E}">
        <p14:creationId xmlns:p14="http://schemas.microsoft.com/office/powerpoint/2010/main" val="319310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"Next, let's look at the </a:t>
                </a:r>
                <a:r>
                  <a:rPr lang="en-US" altLang="zh-CN" b="1" dirty="0"/>
                  <a:t>Distance</a:t>
                </a:r>
                <a:r>
                  <a:rPr lang="en-US" altLang="zh-CN" dirty="0"/>
                  <a:t> between two vectors. We call this the </a:t>
                </a:r>
                <a:r>
                  <a:rPr lang="en-US" altLang="zh-CN" b="1" dirty="0"/>
                  <a:t>Euclidean Distance</a:t>
                </a:r>
                <a:r>
                  <a:rPr lang="en-US" altLang="zh-CN" dirty="0"/>
                  <a:t>. If we have vector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𝑥</m:t>
                    </m:r>
                    <m:r>
                      <a:rPr lang="en-US" altLang="zh-CN" sz="1200" b="0" i="1" kern="1200" smtClean="0">
                        <a:solidFill>
                          <a:schemeClr val="tx1"/>
                        </a:solidFill>
                        <a:latin typeface="Cambria Math" panose="02040503050406030204" pitchFamily="18" charset="0"/>
                        <a:ea typeface="+mn-ea"/>
                        <a:cs typeface="+mn-cs"/>
                      </a:rPr>
                      <m:t> </m:t>
                    </m:r>
                  </m:oMath>
                </a14:m>
                <a:r>
                  <a:rPr lang="en-US" altLang="zh-CN" dirty="0"/>
                  <a:t>and vector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𝑦</m:t>
                    </m:r>
                  </m:oMath>
                </a14:m>
                <a:r>
                  <a:rPr lang="en-US" altLang="zh-CN" dirty="0"/>
                  <a:t>, how far apart are they? The formula is very similar to the length formula. We calculate the length of the </a:t>
                </a:r>
                <a:r>
                  <a:rPr lang="en-US" altLang="zh-CN" b="1" dirty="0"/>
                  <a:t>difference</a:t>
                </a:r>
                <a:r>
                  <a:rPr lang="en-US" altLang="zh-CN" dirty="0"/>
                  <a:t> between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𝑥</m:t>
                    </m:r>
                  </m:oMath>
                </a14:m>
                <a:r>
                  <a:rPr lang="en-US" altLang="zh-CN" dirty="0"/>
                  <a:t>and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𝑦</m:t>
                    </m:r>
                  </m:oMath>
                </a14:m>
                <a:r>
                  <a:rPr lang="en-US" altLang="zh-CN" dirty="0"/>
                  <a:t>. This concept is very important for clustering algorithms like K-Means.“ Just keep</a:t>
                </a:r>
                <a:r>
                  <a:rPr lang="en-US" altLang="zh-CN" baseline="0" dirty="0"/>
                  <a:t> in mind here this minus.</a:t>
                </a:r>
                <a:endParaRPr lang="zh-CN" altLang="en-US" dirty="0"/>
              </a:p>
            </p:txBody>
          </p:sp>
        </mc:Choice>
        <mc:Fallback xmlns="">
          <p:sp>
            <p:nvSpPr>
              <p:cNvPr id="3" name="Notes Placeholder 2"/>
              <p:cNvSpPr>
                <a:spLocks noGrp="1"/>
              </p:cNvSpPr>
              <p:nvPr>
                <p:ph type="body" idx="1"/>
              </p:nvPr>
            </p:nvSpPr>
            <p:spPr/>
            <p:txBody>
              <a:bodyPr/>
              <a:lstStyle/>
              <a:p>
                <a:r>
                  <a:rPr lang="en-US" altLang="zh-CN" dirty="0"/>
                  <a:t>"Next, let's look at the </a:t>
                </a:r>
                <a:r>
                  <a:rPr lang="en-US" altLang="zh-CN" b="1" dirty="0"/>
                  <a:t>Distance</a:t>
                </a:r>
                <a:r>
                  <a:rPr lang="en-US" altLang="zh-CN" dirty="0"/>
                  <a:t> between two vectors. We call this the </a:t>
                </a:r>
                <a:r>
                  <a:rPr lang="en-US" altLang="zh-CN" b="1" dirty="0"/>
                  <a:t>Euclidean Distance</a:t>
                </a:r>
                <a:r>
                  <a:rPr lang="en-US" altLang="zh-CN" dirty="0"/>
                  <a:t>. If we have vector </a:t>
                </a:r>
                <a:r>
                  <a:rPr lang="zh-CN" altLang="en-US" sz="1200" i="0" kern="1200">
                    <a:solidFill>
                      <a:schemeClr val="tx1"/>
                    </a:solidFill>
                    <a:latin typeface="+mn-lt"/>
                    <a:ea typeface="+mn-ea"/>
                    <a:cs typeface="+mn-cs"/>
                  </a:rPr>
                  <a:t>𝑥</a:t>
                </a:r>
                <a:r>
                  <a:rPr lang="en-US" altLang="zh-CN" sz="1200" b="0" i="0" kern="1200">
                    <a:solidFill>
                      <a:schemeClr val="tx1"/>
                    </a:solidFill>
                    <a:latin typeface="Cambria Math" panose="02040503050406030204" pitchFamily="18" charset="0"/>
                    <a:ea typeface="+mn-ea"/>
                    <a:cs typeface="+mn-cs"/>
                  </a:rPr>
                  <a:t> </a:t>
                </a:r>
                <a:r>
                  <a:rPr lang="en-US" altLang="zh-CN" dirty="0"/>
                  <a:t>and vector </a:t>
                </a:r>
                <a:r>
                  <a:rPr lang="zh-CN" altLang="en-US" sz="1200" i="0" kern="1200">
                    <a:solidFill>
                      <a:schemeClr val="tx1"/>
                    </a:solidFill>
                    <a:latin typeface="+mn-lt"/>
                    <a:ea typeface="+mn-ea"/>
                    <a:cs typeface="+mn-cs"/>
                  </a:rPr>
                  <a:t>𝑦</a:t>
                </a:r>
                <a:r>
                  <a:rPr lang="en-US" altLang="zh-CN" dirty="0"/>
                  <a:t>, how far apart are they? The formula is very similar to the length formula. We calculate the length of the </a:t>
                </a:r>
                <a:r>
                  <a:rPr lang="en-US" altLang="zh-CN" b="1" dirty="0"/>
                  <a:t>difference</a:t>
                </a:r>
                <a:r>
                  <a:rPr lang="en-US" altLang="zh-CN" dirty="0"/>
                  <a:t> between </a:t>
                </a:r>
                <a:r>
                  <a:rPr lang="zh-CN" altLang="en-US" sz="1200" i="0" kern="1200">
                    <a:solidFill>
                      <a:schemeClr val="tx1"/>
                    </a:solidFill>
                    <a:latin typeface="+mn-lt"/>
                    <a:ea typeface="+mn-ea"/>
                    <a:cs typeface="+mn-cs"/>
                  </a:rPr>
                  <a:t>𝑥</a:t>
                </a:r>
                <a:r>
                  <a:rPr lang="en-US" altLang="zh-CN" dirty="0"/>
                  <a:t>and </a:t>
                </a:r>
                <a:r>
                  <a:rPr lang="zh-CN" altLang="en-US" sz="1200" i="0" kern="1200">
                    <a:solidFill>
                      <a:schemeClr val="tx1"/>
                    </a:solidFill>
                    <a:latin typeface="+mn-lt"/>
                    <a:ea typeface="+mn-ea"/>
                    <a:cs typeface="+mn-cs"/>
                  </a:rPr>
                  <a:t>𝑦</a:t>
                </a:r>
                <a:r>
                  <a:rPr lang="en-US" altLang="zh-CN" dirty="0"/>
                  <a:t>. This concept is very important for clustering algorithms like K-Means."</a:t>
                </a:r>
                <a:endParaRPr lang="zh-CN" altLang="en-US" dirty="0"/>
              </a:p>
            </p:txBody>
          </p:sp>
        </mc:Fallback>
      </mc:AlternateContent>
      <p:sp>
        <p:nvSpPr>
          <p:cNvPr id="4" name="Slide Number Placeholder 3"/>
          <p:cNvSpPr>
            <a:spLocks noGrp="1"/>
          </p:cNvSpPr>
          <p:nvPr>
            <p:ph type="sldNum" sz="quarter" idx="5"/>
          </p:nvPr>
        </p:nvSpPr>
        <p:spPr/>
        <p:txBody>
          <a:bodyPr/>
          <a:lstStyle/>
          <a:p>
            <a:fld id="{C9989999-790F-4895-93DA-2F46FBBF5F73}" type="slidenum">
              <a:rPr lang="zh-CN" altLang="en-US" smtClean="0"/>
              <a:t>15</a:t>
            </a:fld>
            <a:endParaRPr lang="zh-CN" altLang="en-US"/>
          </a:p>
        </p:txBody>
      </p:sp>
    </p:spTree>
    <p:extLst>
      <p:ext uri="{BB962C8B-B14F-4D97-AF65-F5344CB8AC3E}">
        <p14:creationId xmlns:p14="http://schemas.microsoft.com/office/powerpoint/2010/main" val="383710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"However, Euclidean distance is not the only way to measure distance. This slide is titled </a:t>
            </a:r>
            <a:r>
              <a:rPr lang="en-US" altLang="zh-CN" sz="1200" b="1" i="0" kern="1200" dirty="0">
                <a:solidFill>
                  <a:schemeClr val="tx1"/>
                </a:solidFill>
                <a:effectLst/>
                <a:latin typeface="+mn-lt"/>
                <a:ea typeface="+mn-ea"/>
                <a:cs typeface="+mn-cs"/>
              </a:rPr>
              <a:t>Beyond Euclidean Distance</a:t>
            </a:r>
            <a:r>
              <a:rPr lang="en-US" altLang="zh-CN" sz="1200" b="0" i="0" kern="1200" dirty="0">
                <a:solidFill>
                  <a:schemeClr val="tx1"/>
                </a:solidFill>
                <a:effectLst/>
                <a:latin typeface="+mn-lt"/>
                <a:ea typeface="+mn-ea"/>
                <a:cs typeface="+mn-cs"/>
              </a:rPr>
              <a:t>. Depending on your data, you might need other metrics. For example, in some cases, we use Manhattan Distance or Cosine Similarity. But for this tutorial, we will focus mainly on Euclidean distance. Just keep in mind that other options exist."</a:t>
            </a:r>
            <a:endParaRPr 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16</a:t>
            </a:fld>
            <a:endParaRPr lang="zh-CN" altLang="en-US"/>
          </a:p>
        </p:txBody>
      </p:sp>
    </p:spTree>
    <p:extLst>
      <p:ext uri="{BB962C8B-B14F-4D97-AF65-F5344CB8AC3E}">
        <p14:creationId xmlns:p14="http://schemas.microsoft.com/office/powerpoint/2010/main" val="398782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"Now, let's move on to vector operations. The first one is </a:t>
            </a:r>
            <a:r>
              <a:rPr lang="en-US" altLang="zh-CN" sz="1200" b="1" i="0" kern="1200" dirty="0">
                <a:solidFill>
                  <a:schemeClr val="tx1"/>
                </a:solidFill>
                <a:effectLst/>
                <a:latin typeface="+mn-lt"/>
                <a:ea typeface="+mn-ea"/>
                <a:cs typeface="+mn-cs"/>
              </a:rPr>
              <a:t>Vector Addition</a:t>
            </a:r>
            <a:r>
              <a:rPr lang="en-US" altLang="zh-CN" sz="1200" b="0" i="0" kern="1200" dirty="0">
                <a:solidFill>
                  <a:schemeClr val="tx1"/>
                </a:solidFill>
                <a:effectLst/>
                <a:latin typeface="+mn-lt"/>
                <a:ea typeface="+mn-ea"/>
                <a:cs typeface="+mn-cs"/>
              </a:rPr>
              <a:t>. This is very straightforward. If we want to add two vectors, we simply add their </a:t>
            </a:r>
            <a:r>
              <a:rPr lang="en-US" altLang="zh-CN" sz="1200" b="1" i="0" kern="1200" dirty="0">
                <a:solidFill>
                  <a:schemeClr val="tx1"/>
                </a:solidFill>
                <a:effectLst/>
                <a:latin typeface="+mn-lt"/>
                <a:ea typeface="+mn-ea"/>
                <a:cs typeface="+mn-cs"/>
              </a:rPr>
              <a:t>corresponding elements</a:t>
            </a:r>
            <a:r>
              <a:rPr lang="en-US" altLang="zh-CN" sz="1200" b="0" i="0" kern="1200" dirty="0">
                <a:solidFill>
                  <a:schemeClr val="tx1"/>
                </a:solidFill>
                <a:effectLst/>
                <a:latin typeface="+mn-lt"/>
                <a:ea typeface="+mn-ea"/>
                <a:cs typeface="+mn-cs"/>
              </a:rPr>
              <a:t>. For example, the first element plus the first element, and the second plus the second. Note that the two vectors must have the </a:t>
            </a:r>
            <a:r>
              <a:rPr lang="en-US" altLang="zh-CN" sz="1200" b="1" i="0" kern="1200" dirty="0">
                <a:solidFill>
                  <a:schemeClr val="tx1"/>
                </a:solidFill>
                <a:effectLst/>
                <a:latin typeface="+mn-lt"/>
                <a:ea typeface="+mn-ea"/>
                <a:cs typeface="+mn-cs"/>
              </a:rPr>
              <a:t>same size</a:t>
            </a:r>
            <a:r>
              <a:rPr lang="en-US" altLang="zh-CN" sz="1200" b="0" i="0" kern="1200" dirty="0">
                <a:solidFill>
                  <a:schemeClr val="tx1"/>
                </a:solidFill>
                <a:effectLst/>
                <a:latin typeface="+mn-lt"/>
                <a:ea typeface="+mn-ea"/>
                <a:cs typeface="+mn-cs"/>
              </a:rPr>
              <a:t>."</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17</a:t>
            </a:fld>
            <a:endParaRPr lang="zh-CN" altLang="en-US"/>
          </a:p>
        </p:txBody>
      </p:sp>
    </p:spTree>
    <p:extLst>
      <p:ext uri="{BB962C8B-B14F-4D97-AF65-F5344CB8AC3E}">
        <p14:creationId xmlns:p14="http://schemas.microsoft.com/office/powerpoint/2010/main" val="417936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"The next operation is </a:t>
                </a:r>
                <a:r>
                  <a:rPr lang="en-US" altLang="zh-CN" b="1" dirty="0"/>
                  <a:t>Scalar Multiplication</a:t>
                </a:r>
                <a:r>
                  <a:rPr lang="en-US" altLang="zh-CN" dirty="0"/>
                  <a:t>. Here, 'Scalar' just means a single number. If we have a vector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𝑢</m:t>
                    </m:r>
                  </m:oMath>
                </a14:m>
                <a:r>
                  <a:rPr lang="en-US" altLang="zh-CN" dirty="0"/>
                  <a:t>and a scalar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𝑐</m:t>
                    </m:r>
                  </m:oMath>
                </a14:m>
                <a:r>
                  <a:rPr lang="en-US" altLang="zh-CN" dirty="0"/>
                  <a:t>, what do we do? We multiply </a:t>
                </a:r>
                <a:r>
                  <a:rPr lang="en-US" altLang="zh-CN" b="1" dirty="0"/>
                  <a:t>every element</a:t>
                </a:r>
                <a:r>
                  <a:rPr lang="en-US" altLang="zh-CN" dirty="0"/>
                  <a:t> in the vector by this number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𝑐</m:t>
                    </m:r>
                  </m:oMath>
                </a14:m>
                <a:r>
                  <a:rPr lang="en-US" altLang="zh-CN" dirty="0"/>
                  <a:t>. This operation changes the </a:t>
                </a:r>
                <a:r>
                  <a:rPr lang="en-US" altLang="zh-CN" b="1" dirty="0"/>
                  <a:t>magnitude</a:t>
                </a:r>
                <a:r>
                  <a:rPr lang="en-US" altLang="zh-CN" dirty="0"/>
                  <a:t> of the vector, but usually keeps the same direction."</a:t>
                </a:r>
                <a:endParaRPr lang="zh-CN" altLang="en-US" dirty="0"/>
              </a:p>
            </p:txBody>
          </p:sp>
        </mc:Choice>
        <mc:Fallback xmlns="">
          <p:sp>
            <p:nvSpPr>
              <p:cNvPr id="3" name="Notes Placeholder 2"/>
              <p:cNvSpPr>
                <a:spLocks noGrp="1"/>
              </p:cNvSpPr>
              <p:nvPr>
                <p:ph type="body" idx="1"/>
              </p:nvPr>
            </p:nvSpPr>
            <p:spPr/>
            <p:txBody>
              <a:bodyPr/>
              <a:lstStyle/>
              <a:p>
                <a:r>
                  <a:rPr lang="en-US" altLang="zh-CN" dirty="0"/>
                  <a:t>"The next operation is </a:t>
                </a:r>
                <a:r>
                  <a:rPr lang="en-US" altLang="zh-CN" b="1" dirty="0"/>
                  <a:t>Scalar Multiplication</a:t>
                </a:r>
                <a:r>
                  <a:rPr lang="en-US" altLang="zh-CN" dirty="0"/>
                  <a:t>. Here, 'Scalar' just means a single number. If we have a vector </a:t>
                </a:r>
                <a:r>
                  <a:rPr lang="zh-CN" altLang="en-US" sz="1200" i="0" kern="1200">
                    <a:solidFill>
                      <a:schemeClr val="tx1"/>
                    </a:solidFill>
                    <a:latin typeface="+mn-lt"/>
                    <a:ea typeface="+mn-ea"/>
                    <a:cs typeface="+mn-cs"/>
                  </a:rPr>
                  <a:t>𝑢</a:t>
                </a:r>
                <a:r>
                  <a:rPr lang="en-US" altLang="zh-CN" dirty="0"/>
                  <a:t>and a scalar </a:t>
                </a:r>
                <a:r>
                  <a:rPr lang="zh-CN" altLang="en-US" sz="1200" i="0" kern="1200">
                    <a:solidFill>
                      <a:schemeClr val="tx1"/>
                    </a:solidFill>
                    <a:latin typeface="+mn-lt"/>
                    <a:ea typeface="+mn-ea"/>
                    <a:cs typeface="+mn-cs"/>
                  </a:rPr>
                  <a:t>𝑐</a:t>
                </a:r>
                <a:r>
                  <a:rPr lang="en-US" altLang="zh-CN" dirty="0"/>
                  <a:t>, what do we do? We multiply </a:t>
                </a:r>
                <a:r>
                  <a:rPr lang="en-US" altLang="zh-CN" b="1" dirty="0"/>
                  <a:t>every element</a:t>
                </a:r>
                <a:r>
                  <a:rPr lang="en-US" altLang="zh-CN" dirty="0"/>
                  <a:t> in the vector by this number </a:t>
                </a:r>
                <a:r>
                  <a:rPr lang="zh-CN" altLang="en-US" sz="1200" i="0" kern="1200">
                    <a:solidFill>
                      <a:schemeClr val="tx1"/>
                    </a:solidFill>
                    <a:latin typeface="+mn-lt"/>
                    <a:ea typeface="+mn-ea"/>
                    <a:cs typeface="+mn-cs"/>
                  </a:rPr>
                  <a:t>𝑐</a:t>
                </a:r>
                <a:r>
                  <a:rPr lang="en-US" altLang="zh-CN" dirty="0"/>
                  <a:t>. This operation changes the </a:t>
                </a:r>
                <a:r>
                  <a:rPr lang="en-US" altLang="zh-CN" b="1" dirty="0"/>
                  <a:t>magnitude</a:t>
                </a:r>
                <a:r>
                  <a:rPr lang="en-US" altLang="zh-CN" dirty="0"/>
                  <a:t> of the vector, but usually keeps the same direction."</a:t>
                </a:r>
                <a:endParaRPr lang="zh-CN" altLang="en-US" dirty="0"/>
              </a:p>
            </p:txBody>
          </p:sp>
        </mc:Fallback>
      </mc:AlternateContent>
      <p:sp>
        <p:nvSpPr>
          <p:cNvPr id="4" name="Slide Number Placeholder 3"/>
          <p:cNvSpPr>
            <a:spLocks noGrp="1"/>
          </p:cNvSpPr>
          <p:nvPr>
            <p:ph type="sldNum" sz="quarter" idx="5"/>
          </p:nvPr>
        </p:nvSpPr>
        <p:spPr/>
        <p:txBody>
          <a:bodyPr/>
          <a:lstStyle/>
          <a:p>
            <a:fld id="{C9989999-790F-4895-93DA-2F46FBBF5F73}" type="slidenum">
              <a:rPr lang="zh-CN" altLang="en-US" smtClean="0"/>
              <a:t>18</a:t>
            </a:fld>
            <a:endParaRPr lang="zh-CN" altLang="en-US"/>
          </a:p>
        </p:txBody>
      </p:sp>
    </p:spTree>
    <p:extLst>
      <p:ext uri="{BB962C8B-B14F-4D97-AF65-F5344CB8AC3E}">
        <p14:creationId xmlns:p14="http://schemas.microsoft.com/office/powerpoint/2010/main" val="3623873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"Now, Vector Multiplication is a bit more complex because there are three types. Let's look at the first type: the </a:t>
                </a:r>
                <a:r>
                  <a:rPr lang="en-US" altLang="zh-CN" b="1" dirty="0"/>
                  <a:t>Hadamard Product</a:t>
                </a:r>
                <a:r>
                  <a:rPr lang="en-US" altLang="zh-CN" dirty="0"/>
                  <a:t>. This is also called </a:t>
                </a:r>
                <a:r>
                  <a:rPr lang="en-US" altLang="zh-CN" b="1" dirty="0"/>
                  <a:t>element-wise multiplication</a:t>
                </a:r>
                <a:r>
                  <a:rPr lang="en-US" altLang="zh-CN" dirty="0"/>
                  <a:t>. It is denoted by a small circle symbol (</a:t>
                </a:r>
                <a14:m>
                  <m:oMath xmlns:m="http://schemas.openxmlformats.org/officeDocument/2006/math">
                    <m:r>
                      <a:rPr lang="en-US" altLang="zh-CN" sz="1200" kern="1200">
                        <a:solidFill>
                          <a:schemeClr val="tx1"/>
                        </a:solidFill>
                        <a:latin typeface="Cambria Math" panose="02040503050406030204" pitchFamily="18" charset="0"/>
                        <a:ea typeface="+mn-ea"/>
                        <a:cs typeface="+mn-cs"/>
                      </a:rPr>
                      <m:t>∘</m:t>
                    </m:r>
                  </m:oMath>
                </a14:m>
                <a:r>
                  <a:rPr lang="en-US" altLang="zh-CN" dirty="0"/>
                  <a:t>). Just like addition, we simply multiply the corresponding elements.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zh-CN" altLang="ar-AE" sz="1200" i="1" kern="1200">
                            <a:solidFill>
                              <a:schemeClr val="tx1"/>
                            </a:solidFill>
                            <a:latin typeface="Cambria Math" panose="02040503050406030204" pitchFamily="18" charset="0"/>
                            <a:ea typeface="+mn-ea"/>
                            <a:cs typeface="+mn-cs"/>
                          </a:rPr>
                          <m:t>𝑎</m:t>
                        </m:r>
                      </m:e>
                      <m:sub>
                        <m:r>
                          <a:rPr lang="ar-AE" altLang="zh-CN" sz="1200" i="0" kern="1200">
                            <a:solidFill>
                              <a:schemeClr val="tx1"/>
                            </a:solidFill>
                            <a:latin typeface="Cambria Math" panose="02040503050406030204" pitchFamily="18" charset="0"/>
                            <a:ea typeface="+mn-ea"/>
                            <a:cs typeface="+mn-cs"/>
                          </a:rPr>
                          <m:t>1</m:t>
                        </m:r>
                      </m:sub>
                    </m:sSub>
                  </m:oMath>
                </a14:m>
                <a:r>
                  <a:rPr lang="en-US" altLang="zh-CN" dirty="0"/>
                  <a:t>times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zh-CN" altLang="ar-AE" sz="1200" i="1" kern="1200">
                            <a:solidFill>
                              <a:schemeClr val="tx1"/>
                            </a:solidFill>
                            <a:latin typeface="Cambria Math" panose="02040503050406030204" pitchFamily="18" charset="0"/>
                            <a:ea typeface="+mn-ea"/>
                            <a:cs typeface="+mn-cs"/>
                          </a:rPr>
                          <m:t>𝑏</m:t>
                        </m:r>
                      </m:e>
                      <m:sub>
                        <m:r>
                          <a:rPr lang="ar-AE" altLang="zh-CN" sz="1200" i="0" kern="1200">
                            <a:solidFill>
                              <a:schemeClr val="tx1"/>
                            </a:solidFill>
                            <a:latin typeface="Cambria Math" panose="02040503050406030204" pitchFamily="18" charset="0"/>
                            <a:ea typeface="+mn-ea"/>
                            <a:cs typeface="+mn-cs"/>
                          </a:rPr>
                          <m:t>1</m:t>
                        </m:r>
                      </m:sub>
                    </m:sSub>
                  </m:oMath>
                </a14:m>
                <a:r>
                  <a:rPr lang="ar-AE" altLang="zh-CN" dirty="0"/>
                  <a:t>,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zh-CN" altLang="ar-AE" sz="1200" i="1" kern="1200">
                            <a:solidFill>
                              <a:schemeClr val="tx1"/>
                            </a:solidFill>
                            <a:latin typeface="Cambria Math" panose="02040503050406030204" pitchFamily="18" charset="0"/>
                            <a:ea typeface="+mn-ea"/>
                            <a:cs typeface="+mn-cs"/>
                          </a:rPr>
                          <m:t>𝑎</m:t>
                        </m:r>
                      </m:e>
                      <m:sub>
                        <m:r>
                          <a:rPr lang="ar-AE" altLang="zh-CN" sz="1200" i="0" kern="1200">
                            <a:solidFill>
                              <a:schemeClr val="tx1"/>
                            </a:solidFill>
                            <a:latin typeface="Cambria Math" panose="02040503050406030204" pitchFamily="18" charset="0"/>
                            <a:ea typeface="+mn-ea"/>
                            <a:cs typeface="+mn-cs"/>
                          </a:rPr>
                          <m:t>2</m:t>
                        </m:r>
                      </m:sub>
                    </m:sSub>
                  </m:oMath>
                </a14:m>
                <a:r>
                  <a:rPr lang="en-US" altLang="zh-CN" dirty="0"/>
                  <a:t>times </a:t>
                </a:r>
                <a14:m>
                  <m:oMath xmlns:m="http://schemas.openxmlformats.org/officeDocument/2006/math">
                    <m:sSub>
                      <m:sSubPr>
                        <m:ctrlPr>
                          <a:rPr lang="ar-AE" altLang="zh-CN" sz="1200" i="1" kern="1200">
                            <a:solidFill>
                              <a:schemeClr val="tx1"/>
                            </a:solidFill>
                            <a:latin typeface="Cambria Math" panose="02040503050406030204" pitchFamily="18" charset="0"/>
                            <a:ea typeface="+mn-ea"/>
                            <a:cs typeface="+mn-cs"/>
                          </a:rPr>
                        </m:ctrlPr>
                      </m:sSubPr>
                      <m:e>
                        <m:r>
                          <a:rPr lang="zh-CN" altLang="ar-AE" sz="1200" i="1" kern="1200">
                            <a:solidFill>
                              <a:schemeClr val="tx1"/>
                            </a:solidFill>
                            <a:latin typeface="Cambria Math" panose="02040503050406030204" pitchFamily="18" charset="0"/>
                            <a:ea typeface="+mn-ea"/>
                            <a:cs typeface="+mn-cs"/>
                          </a:rPr>
                          <m:t>𝑏</m:t>
                        </m:r>
                      </m:e>
                      <m:sub>
                        <m:r>
                          <a:rPr lang="ar-AE" altLang="zh-CN" sz="1200" i="0" kern="1200">
                            <a:solidFill>
                              <a:schemeClr val="tx1"/>
                            </a:solidFill>
                            <a:latin typeface="Cambria Math" panose="02040503050406030204" pitchFamily="18" charset="0"/>
                            <a:ea typeface="+mn-ea"/>
                            <a:cs typeface="+mn-cs"/>
                          </a:rPr>
                          <m:t>2</m:t>
                        </m:r>
                      </m:sub>
                    </m:sSub>
                  </m:oMath>
                </a14:m>
                <a:r>
                  <a:rPr lang="ar-AE" altLang="zh-CN" dirty="0"/>
                  <a:t>, </a:t>
                </a:r>
                <a:r>
                  <a:rPr lang="en-US" altLang="zh-CN" dirty="0"/>
                  <a:t>and so on."</a:t>
                </a:r>
                <a:endParaRPr lang="zh-CN" altLang="en-US" dirty="0"/>
              </a:p>
            </p:txBody>
          </p:sp>
        </mc:Choice>
        <mc:Fallback xmlns="">
          <p:sp>
            <p:nvSpPr>
              <p:cNvPr id="3" name="Notes Placeholder 2"/>
              <p:cNvSpPr>
                <a:spLocks noGrp="1"/>
              </p:cNvSpPr>
              <p:nvPr>
                <p:ph type="body" idx="1"/>
              </p:nvPr>
            </p:nvSpPr>
            <p:spPr/>
            <p:txBody>
              <a:bodyPr/>
              <a:lstStyle/>
              <a:p>
                <a:r>
                  <a:rPr lang="en-US" altLang="zh-CN" dirty="0"/>
                  <a:t>"Now, Vector Multiplication is a bit more complex because there are three types. Let's look at the first type: the </a:t>
                </a:r>
                <a:r>
                  <a:rPr lang="en-US" altLang="zh-CN" b="1" dirty="0"/>
                  <a:t>Hadamard Product</a:t>
                </a:r>
                <a:r>
                  <a:rPr lang="en-US" altLang="zh-CN" dirty="0"/>
                  <a:t>. This is also called </a:t>
                </a:r>
                <a:r>
                  <a:rPr lang="en-US" altLang="zh-CN" b="1" dirty="0"/>
                  <a:t>element-wise multiplication</a:t>
                </a:r>
                <a:r>
                  <a:rPr lang="en-US" altLang="zh-CN" dirty="0"/>
                  <a:t>. It is denoted by a small circle symbol (</a:t>
                </a:r>
                <a:r>
                  <a:rPr lang="en-US" altLang="zh-CN" sz="1200" i="0" kern="1200">
                    <a:solidFill>
                      <a:schemeClr val="tx1"/>
                    </a:solidFill>
                    <a:latin typeface="+mn-lt"/>
                    <a:ea typeface="+mn-ea"/>
                    <a:cs typeface="+mn-cs"/>
                  </a:rPr>
                  <a:t>∘</a:t>
                </a:r>
                <a:r>
                  <a:rPr lang="en-US" altLang="zh-CN" dirty="0"/>
                  <a:t>). Just like addition, we simply multiply the corresponding elements. </a:t>
                </a:r>
                <a:r>
                  <a:rPr lang="zh-CN" altLang="ar-AE" sz="1200" i="0" kern="1200">
                    <a:solidFill>
                      <a:schemeClr val="tx1"/>
                    </a:solidFill>
                    <a:latin typeface="+mn-lt"/>
                    <a:ea typeface="+mn-ea"/>
                    <a:cs typeface="+mn-cs"/>
                  </a:rPr>
                  <a:t>𝑎</a:t>
                </a:r>
                <a:r>
                  <a:rPr lang="ar-AE" altLang="zh-CN" sz="1200" i="0" kern="1200">
                    <a:solidFill>
                      <a:schemeClr val="tx1"/>
                    </a:solidFill>
                    <a:latin typeface="+mn-lt"/>
                    <a:ea typeface="+mn-ea"/>
                    <a:cs typeface="+mn-cs"/>
                  </a:rPr>
                  <a:t>_1</a:t>
                </a:r>
                <a:r>
                  <a:rPr lang="en-US" altLang="zh-CN" dirty="0"/>
                  <a:t>times </a:t>
                </a:r>
                <a:r>
                  <a:rPr lang="zh-CN" altLang="ar-AE" sz="1200" i="0" kern="1200">
                    <a:solidFill>
                      <a:schemeClr val="tx1"/>
                    </a:solidFill>
                    <a:latin typeface="+mn-lt"/>
                    <a:ea typeface="+mn-ea"/>
                    <a:cs typeface="+mn-cs"/>
                  </a:rPr>
                  <a:t>𝑏</a:t>
                </a:r>
                <a:r>
                  <a:rPr lang="ar-AE" altLang="zh-CN" sz="1200" i="0" kern="1200">
                    <a:solidFill>
                      <a:schemeClr val="tx1"/>
                    </a:solidFill>
                    <a:latin typeface="+mn-lt"/>
                    <a:ea typeface="+mn-ea"/>
                    <a:cs typeface="+mn-cs"/>
                  </a:rPr>
                  <a:t>_1</a:t>
                </a:r>
                <a:r>
                  <a:rPr lang="ar-AE" altLang="zh-CN" dirty="0"/>
                  <a:t>, </a:t>
                </a:r>
                <a:r>
                  <a:rPr lang="zh-CN" altLang="ar-AE" sz="1200" i="0" kern="1200">
                    <a:solidFill>
                      <a:schemeClr val="tx1"/>
                    </a:solidFill>
                    <a:latin typeface="+mn-lt"/>
                    <a:ea typeface="+mn-ea"/>
                    <a:cs typeface="+mn-cs"/>
                  </a:rPr>
                  <a:t>𝑎</a:t>
                </a:r>
                <a:r>
                  <a:rPr lang="ar-AE" altLang="zh-CN" sz="1200" i="0" kern="1200">
                    <a:solidFill>
                      <a:schemeClr val="tx1"/>
                    </a:solidFill>
                    <a:latin typeface="+mn-lt"/>
                    <a:ea typeface="+mn-ea"/>
                    <a:cs typeface="+mn-cs"/>
                  </a:rPr>
                  <a:t>_2</a:t>
                </a:r>
                <a:r>
                  <a:rPr lang="en-US" altLang="zh-CN" dirty="0"/>
                  <a:t>times </a:t>
                </a:r>
                <a:r>
                  <a:rPr lang="zh-CN" altLang="ar-AE" sz="1200" i="0" kern="1200">
                    <a:solidFill>
                      <a:schemeClr val="tx1"/>
                    </a:solidFill>
                    <a:latin typeface="+mn-lt"/>
                    <a:ea typeface="+mn-ea"/>
                    <a:cs typeface="+mn-cs"/>
                  </a:rPr>
                  <a:t>𝑏</a:t>
                </a:r>
                <a:r>
                  <a:rPr lang="ar-AE" altLang="zh-CN" sz="1200" i="0" kern="1200">
                    <a:solidFill>
                      <a:schemeClr val="tx1"/>
                    </a:solidFill>
                    <a:latin typeface="+mn-lt"/>
                    <a:ea typeface="+mn-ea"/>
                    <a:cs typeface="+mn-cs"/>
                  </a:rPr>
                  <a:t>_2</a:t>
                </a:r>
                <a:r>
                  <a:rPr lang="ar-AE" altLang="zh-CN" dirty="0"/>
                  <a:t>, </a:t>
                </a:r>
                <a:r>
                  <a:rPr lang="en-US" altLang="zh-CN" dirty="0"/>
                  <a:t>and so on."</a:t>
                </a:r>
                <a:endParaRPr lang="zh-CN" altLang="en-US" dirty="0"/>
              </a:p>
            </p:txBody>
          </p:sp>
        </mc:Fallback>
      </mc:AlternateContent>
      <p:sp>
        <p:nvSpPr>
          <p:cNvPr id="4" name="Slide Number Placeholder 3"/>
          <p:cNvSpPr>
            <a:spLocks noGrp="1"/>
          </p:cNvSpPr>
          <p:nvPr>
            <p:ph type="sldNum" sz="quarter" idx="5"/>
          </p:nvPr>
        </p:nvSpPr>
        <p:spPr/>
        <p:txBody>
          <a:bodyPr/>
          <a:lstStyle/>
          <a:p>
            <a:fld id="{C9989999-790F-4895-93DA-2F46FBBF5F73}" type="slidenum">
              <a:rPr lang="zh-CN" altLang="en-US" smtClean="0"/>
              <a:t>19</a:t>
            </a:fld>
            <a:endParaRPr lang="zh-CN" altLang="en-US"/>
          </a:p>
        </p:txBody>
      </p:sp>
    </p:spTree>
    <p:extLst>
      <p:ext uri="{BB962C8B-B14F-4D97-AF65-F5344CB8AC3E}">
        <p14:creationId xmlns:p14="http://schemas.microsoft.com/office/powerpoint/2010/main" val="372094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"First, let's look at Part 1. We will focus on </a:t>
            </a:r>
            <a:r>
              <a:rPr lang="en-US" altLang="zh-CN" sz="1200" b="1" i="0" kern="1200" dirty="0">
                <a:solidFill>
                  <a:schemeClr val="tx1"/>
                </a:solidFill>
                <a:effectLst/>
                <a:latin typeface="+mn-lt"/>
                <a:ea typeface="+mn-ea"/>
                <a:cs typeface="+mn-cs"/>
              </a:rPr>
              <a:t>Linear Algebra</a:t>
            </a:r>
            <a:r>
              <a:rPr lang="en-US" altLang="zh-CN" sz="1200" b="0" i="0" kern="1200" dirty="0">
                <a:solidFill>
                  <a:schemeClr val="tx1"/>
                </a:solidFill>
                <a:effectLst/>
                <a:latin typeface="+mn-lt"/>
                <a:ea typeface="+mn-ea"/>
                <a:cs typeface="+mn-cs"/>
              </a:rPr>
              <a:t>. I know many of you learned this in your first or second year. However, it is very important to refresh your memory. In this part, we will discuss the basic concepts and why they are useful for machine learning."</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2</a:t>
            </a:fld>
            <a:endParaRPr lang="zh-CN" altLang="en-US"/>
          </a:p>
        </p:txBody>
      </p:sp>
    </p:spTree>
    <p:extLst>
      <p:ext uri="{BB962C8B-B14F-4D97-AF65-F5344CB8AC3E}">
        <p14:creationId xmlns:p14="http://schemas.microsoft.com/office/powerpoint/2010/main" val="88311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second type is the </a:t>
            </a:r>
            <a:r>
              <a:rPr lang="en-US" altLang="zh-CN" sz="1200" b="1" i="0" kern="1200" dirty="0">
                <a:solidFill>
                  <a:schemeClr val="tx1"/>
                </a:solidFill>
                <a:effectLst/>
                <a:latin typeface="+mn-lt"/>
                <a:ea typeface="+mn-ea"/>
                <a:cs typeface="+mn-cs"/>
              </a:rPr>
              <a:t>Dot Product</a:t>
            </a:r>
            <a:r>
              <a:rPr lang="en-US" altLang="zh-CN" sz="1200" b="0" i="0" kern="1200" dirty="0">
                <a:solidFill>
                  <a:schemeClr val="tx1"/>
                </a:solidFill>
                <a:effectLst/>
                <a:latin typeface="+mn-lt"/>
                <a:ea typeface="+mn-ea"/>
                <a:cs typeface="+mn-cs"/>
              </a:rPr>
              <a:t>, or </a:t>
            </a:r>
            <a:r>
              <a:rPr lang="en-US" altLang="zh-CN" sz="1200" b="1" i="0" kern="1200" dirty="0">
                <a:solidFill>
                  <a:schemeClr val="tx1"/>
                </a:solidFill>
                <a:effectLst/>
                <a:latin typeface="+mn-lt"/>
                <a:ea typeface="+mn-ea"/>
                <a:cs typeface="+mn-cs"/>
              </a:rPr>
              <a:t>Inner Product</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This is the most important operation in this section.</a:t>
            </a:r>
            <a:r>
              <a:rPr lang="en-US" altLang="zh-CN" sz="1200" b="0" i="0" kern="1200" dirty="0">
                <a:solidFill>
                  <a:schemeClr val="tx1"/>
                </a:solidFill>
                <a:effectLst/>
                <a:latin typeface="+mn-lt"/>
                <a:ea typeface="+mn-ea"/>
                <a:cs typeface="+mn-cs"/>
              </a:rPr>
              <a:t> Please pay attention to the result. The result of a dot product is a </a:t>
            </a:r>
            <a:r>
              <a:rPr lang="en-US" altLang="zh-CN" sz="1200" b="1" i="0" kern="1200" dirty="0">
                <a:solidFill>
                  <a:schemeClr val="tx1"/>
                </a:solidFill>
                <a:effectLst/>
                <a:latin typeface="+mn-lt"/>
                <a:ea typeface="+mn-ea"/>
                <a:cs typeface="+mn-cs"/>
              </a:rPr>
              <a:t>Scalar</a:t>
            </a:r>
            <a:r>
              <a:rPr lang="en-US" altLang="zh-CN" sz="1200" b="0" i="0" kern="1200" dirty="0">
                <a:solidFill>
                  <a:schemeClr val="tx1"/>
                </a:solidFill>
                <a:effectLst/>
                <a:latin typeface="+mn-lt"/>
                <a:ea typeface="+mn-ea"/>
                <a:cs typeface="+mn-cs"/>
              </a:rPr>
              <a:t> (a single number), not a vector. We calculate it by multiplying corresponding elements and then </a:t>
            </a:r>
            <a:r>
              <a:rPr lang="en-US" altLang="zh-CN" sz="1200" b="1" i="0" kern="1200" dirty="0">
                <a:solidFill>
                  <a:schemeClr val="tx1"/>
                </a:solidFill>
                <a:effectLst/>
                <a:latin typeface="+mn-lt"/>
                <a:ea typeface="+mn-ea"/>
                <a:cs typeface="+mn-cs"/>
              </a:rPr>
              <a:t>summing them all up</a:t>
            </a:r>
            <a:r>
              <a:rPr lang="en-US" altLang="zh-CN" sz="1200" b="0" i="0" kern="1200" dirty="0">
                <a:solidFill>
                  <a:schemeClr val="tx1"/>
                </a:solidFill>
                <a:effectLst/>
                <a:latin typeface="+mn-lt"/>
                <a:ea typeface="+mn-ea"/>
                <a:cs typeface="+mn-cs"/>
              </a:rPr>
              <a:t>. We use this to calculate projections and similarity."</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20</a:t>
            </a:fld>
            <a:endParaRPr lang="zh-CN" altLang="en-US"/>
          </a:p>
        </p:txBody>
      </p:sp>
    </p:spTree>
    <p:extLst>
      <p:ext uri="{BB962C8B-B14F-4D97-AF65-F5344CB8AC3E}">
        <p14:creationId xmlns:p14="http://schemas.microsoft.com/office/powerpoint/2010/main" val="1295467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"The last type is the </a:t>
                </a:r>
                <a:r>
                  <a:rPr lang="en-US" altLang="zh-CN" b="1" dirty="0"/>
                  <a:t>Outer Product</a:t>
                </a:r>
                <a:r>
                  <a:rPr lang="en-US" altLang="zh-CN" dirty="0"/>
                  <a:t>. It is the opposite of the Dot Product. The Dot Product gives us a scalar, but the </a:t>
                </a:r>
                <a:r>
                  <a:rPr lang="en-US" altLang="zh-CN" b="1" dirty="0"/>
                  <a:t>Outer Product gives us a Matrix</a:t>
                </a:r>
                <a:r>
                  <a:rPr lang="en-US" altLang="zh-CN" dirty="0"/>
                  <a:t>. If we have a vector of size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en-US" altLang="zh-CN" dirty="0"/>
                  <a:t>and a vector of size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𝑁</m:t>
                    </m:r>
                  </m:oMath>
                </a14:m>
                <a:r>
                  <a:rPr lang="en-US" altLang="zh-CN" dirty="0"/>
                  <a:t>, the result is an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en-US" altLang="zh-CN" dirty="0"/>
                  <a:t>by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𝑁</m:t>
                    </m:r>
                  </m:oMath>
                </a14:m>
                <a:r>
                  <a:rPr lang="en-US" altLang="zh-CN" dirty="0"/>
                  <a:t>matrix. We write this as vector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𝑎</m:t>
                    </m:r>
                  </m:oMath>
                </a14:m>
                <a:r>
                  <a:rPr lang="en-US" altLang="zh-CN" dirty="0"/>
                  <a:t>times vector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𝑏</m:t>
                    </m:r>
                  </m:oMath>
                </a14:m>
                <a:r>
                  <a:rPr lang="en-US" altLang="zh-CN" dirty="0"/>
                  <a:t>transposed.</a:t>
                </a:r>
                <a:endParaRPr lang="zh-CN" altLang="en-US" dirty="0"/>
              </a:p>
            </p:txBody>
          </p:sp>
        </mc:Choice>
        <mc:Fallback xmlns="">
          <p:sp>
            <p:nvSpPr>
              <p:cNvPr id="3" name="Notes Placeholder 2"/>
              <p:cNvSpPr>
                <a:spLocks noGrp="1"/>
              </p:cNvSpPr>
              <p:nvPr>
                <p:ph type="body" idx="1"/>
              </p:nvPr>
            </p:nvSpPr>
            <p:spPr/>
            <p:txBody>
              <a:bodyPr/>
              <a:lstStyle/>
              <a:p>
                <a:r>
                  <a:rPr lang="en-US" altLang="zh-CN" dirty="0"/>
                  <a:t>"The last type is the </a:t>
                </a:r>
                <a:r>
                  <a:rPr lang="en-US" altLang="zh-CN" b="1" dirty="0"/>
                  <a:t>Outer Product</a:t>
                </a:r>
                <a:r>
                  <a:rPr lang="en-US" altLang="zh-CN" dirty="0"/>
                  <a:t>. It is the opposite of the Dot Product. The Dot Product gives us a scalar, but the </a:t>
                </a:r>
                <a:r>
                  <a:rPr lang="en-US" altLang="zh-CN" b="1" dirty="0"/>
                  <a:t>Outer Product gives us a Matrix</a:t>
                </a:r>
                <a:r>
                  <a:rPr lang="en-US" altLang="zh-CN" dirty="0"/>
                  <a:t>. If we have a vector of size </a:t>
                </a:r>
                <a:r>
                  <a:rPr lang="zh-CN" altLang="en-US" sz="1200" i="0" kern="1200">
                    <a:solidFill>
                      <a:schemeClr val="tx1"/>
                    </a:solidFill>
                    <a:latin typeface="+mn-lt"/>
                    <a:ea typeface="+mn-ea"/>
                    <a:cs typeface="+mn-cs"/>
                  </a:rPr>
                  <a:t>𝑀</a:t>
                </a:r>
                <a:r>
                  <a:rPr lang="en-US" altLang="zh-CN" dirty="0"/>
                  <a:t>and a vector of size </a:t>
                </a:r>
                <a:r>
                  <a:rPr lang="zh-CN" altLang="en-US" sz="1200" i="0" kern="1200">
                    <a:solidFill>
                      <a:schemeClr val="tx1"/>
                    </a:solidFill>
                    <a:latin typeface="+mn-lt"/>
                    <a:ea typeface="+mn-ea"/>
                    <a:cs typeface="+mn-cs"/>
                  </a:rPr>
                  <a:t>𝑁</a:t>
                </a:r>
                <a:r>
                  <a:rPr lang="en-US" altLang="zh-CN" dirty="0"/>
                  <a:t>, the result is an </a:t>
                </a:r>
                <a:r>
                  <a:rPr lang="zh-CN" altLang="en-US" sz="1200" i="0" kern="1200">
                    <a:solidFill>
                      <a:schemeClr val="tx1"/>
                    </a:solidFill>
                    <a:latin typeface="+mn-lt"/>
                    <a:ea typeface="+mn-ea"/>
                    <a:cs typeface="+mn-cs"/>
                  </a:rPr>
                  <a:t>𝑀</a:t>
                </a:r>
                <a:r>
                  <a:rPr lang="en-US" altLang="zh-CN" dirty="0"/>
                  <a:t>by </a:t>
                </a:r>
                <a:r>
                  <a:rPr lang="zh-CN" altLang="en-US" sz="1200" i="0" kern="1200">
                    <a:solidFill>
                      <a:schemeClr val="tx1"/>
                    </a:solidFill>
                    <a:latin typeface="+mn-lt"/>
                    <a:ea typeface="+mn-ea"/>
                    <a:cs typeface="+mn-cs"/>
                  </a:rPr>
                  <a:t>𝑁</a:t>
                </a:r>
                <a:r>
                  <a:rPr lang="en-US" altLang="zh-CN" dirty="0"/>
                  <a:t>matrix. We write this as vector </a:t>
                </a:r>
                <a:r>
                  <a:rPr lang="zh-CN" altLang="en-US" sz="1200" i="0" kern="1200">
                    <a:solidFill>
                      <a:schemeClr val="tx1"/>
                    </a:solidFill>
                    <a:latin typeface="+mn-lt"/>
                    <a:ea typeface="+mn-ea"/>
                    <a:cs typeface="+mn-cs"/>
                  </a:rPr>
                  <a:t>𝑎</a:t>
                </a:r>
                <a:r>
                  <a:rPr lang="en-US" altLang="zh-CN" dirty="0"/>
                  <a:t>times vector </a:t>
                </a:r>
                <a:r>
                  <a:rPr lang="zh-CN" altLang="en-US" sz="1200" i="0" kern="1200">
                    <a:solidFill>
                      <a:schemeClr val="tx1"/>
                    </a:solidFill>
                    <a:latin typeface="+mn-lt"/>
                    <a:ea typeface="+mn-ea"/>
                    <a:cs typeface="+mn-cs"/>
                  </a:rPr>
                  <a:t>𝑏</a:t>
                </a:r>
                <a:r>
                  <a:rPr lang="en-US" altLang="zh-CN" dirty="0"/>
                  <a:t>transposed.</a:t>
                </a:r>
                <a:endParaRPr lang="zh-CN" altLang="en-US" dirty="0"/>
              </a:p>
            </p:txBody>
          </p:sp>
        </mc:Fallback>
      </mc:AlternateContent>
      <p:sp>
        <p:nvSpPr>
          <p:cNvPr id="4" name="Slide Number Placeholder 3"/>
          <p:cNvSpPr>
            <a:spLocks noGrp="1"/>
          </p:cNvSpPr>
          <p:nvPr>
            <p:ph type="sldNum" sz="quarter" idx="5"/>
          </p:nvPr>
        </p:nvSpPr>
        <p:spPr/>
        <p:txBody>
          <a:bodyPr/>
          <a:lstStyle/>
          <a:p>
            <a:fld id="{C9989999-790F-4895-93DA-2F46FBBF5F73}" type="slidenum">
              <a:rPr lang="zh-CN" altLang="en-US" smtClean="0"/>
              <a:t>21</a:t>
            </a:fld>
            <a:endParaRPr lang="zh-CN" altLang="en-US"/>
          </a:p>
        </p:txBody>
      </p:sp>
    </p:spTree>
    <p:extLst>
      <p:ext uri="{BB962C8B-B14F-4D97-AF65-F5344CB8AC3E}">
        <p14:creationId xmlns:p14="http://schemas.microsoft.com/office/powerpoint/2010/main" val="626088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22</a:t>
            </a:fld>
            <a:endParaRPr lang="zh-CN" altLang="en-US"/>
          </a:p>
        </p:txBody>
      </p:sp>
    </p:spTree>
    <p:extLst>
      <p:ext uri="{BB962C8B-B14F-4D97-AF65-F5344CB8AC3E}">
        <p14:creationId xmlns:p14="http://schemas.microsoft.com/office/powerpoint/2010/main" val="3695225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Covariance Matrix microphone array system</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23</a:t>
            </a:fld>
            <a:endParaRPr lang="zh-CN" altLang="en-US"/>
          </a:p>
        </p:txBody>
      </p:sp>
    </p:spTree>
    <p:extLst>
      <p:ext uri="{BB962C8B-B14F-4D97-AF65-F5344CB8AC3E}">
        <p14:creationId xmlns:p14="http://schemas.microsoft.com/office/powerpoint/2010/main" val="399011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are some examples. But due to time constraints, we won't go into detail.</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24</a:t>
            </a:fld>
            <a:endParaRPr lang="zh-CN" altLang="en-US"/>
          </a:p>
        </p:txBody>
      </p:sp>
    </p:spTree>
    <p:extLst>
      <p:ext uri="{BB962C8B-B14F-4D97-AF65-F5344CB8AC3E}">
        <p14:creationId xmlns:p14="http://schemas.microsoft.com/office/powerpoint/2010/main" val="429021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0D2E9-BD6F-D387-7CA7-C17CFFDA89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3F3CBE-4B4A-527B-55A0-AD91C4F27B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B5613B-3226-2379-B28C-E7C1B771D7D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4A5214D-2F1F-34D2-E8FC-B9258F4FAE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989999-790F-4895-93DA-2F46FBBF5F7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098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40</a:t>
            </a:fld>
            <a:endParaRPr lang="zh-CN" altLang="en-US"/>
          </a:p>
        </p:txBody>
      </p:sp>
    </p:spTree>
    <p:extLst>
      <p:ext uri="{BB962C8B-B14F-4D97-AF65-F5344CB8AC3E}">
        <p14:creationId xmlns:p14="http://schemas.microsoft.com/office/powerpoint/2010/main" val="207491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41</a:t>
            </a:fld>
            <a:endParaRPr lang="zh-CN" altLang="en-US"/>
          </a:p>
        </p:txBody>
      </p:sp>
    </p:spTree>
    <p:extLst>
      <p:ext uri="{BB962C8B-B14F-4D97-AF65-F5344CB8AC3E}">
        <p14:creationId xmlns:p14="http://schemas.microsoft.com/office/powerpoint/2010/main" val="1616010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42</a:t>
            </a:fld>
            <a:endParaRPr lang="zh-CN" altLang="en-US"/>
          </a:p>
        </p:txBody>
      </p:sp>
    </p:spTree>
    <p:extLst>
      <p:ext uri="{BB962C8B-B14F-4D97-AF65-F5344CB8AC3E}">
        <p14:creationId xmlns:p14="http://schemas.microsoft.com/office/powerpoint/2010/main" val="3957403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43</a:t>
            </a:fld>
            <a:endParaRPr lang="zh-CN" altLang="en-US"/>
          </a:p>
        </p:txBody>
      </p:sp>
    </p:spTree>
    <p:extLst>
      <p:ext uri="{BB962C8B-B14F-4D97-AF65-F5344CB8AC3E}">
        <p14:creationId xmlns:p14="http://schemas.microsoft.com/office/powerpoint/2010/main" val="22954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 why is Linear Algebra important? Basically, it is the language of data. In Machine Learning and Data Analytics, we often deal with </a:t>
            </a:r>
            <a:r>
              <a:rPr lang="en-US" altLang="zh-CN" sz="1200" b="1" i="0" kern="1200" dirty="0">
                <a:solidFill>
                  <a:schemeClr val="tx1"/>
                </a:solidFill>
                <a:effectLst/>
                <a:latin typeface="+mn-lt"/>
                <a:ea typeface="+mn-ea"/>
                <a:cs typeface="+mn-cs"/>
              </a:rPr>
              <a:t>multidimensional data</a:t>
            </a:r>
            <a:r>
              <a:rPr lang="en-US" altLang="zh-CN" sz="1200" b="0" i="0" kern="1200" dirty="0">
                <a:solidFill>
                  <a:schemeClr val="tx1"/>
                </a:solidFill>
                <a:effectLst/>
                <a:latin typeface="+mn-lt"/>
                <a:ea typeface="+mn-ea"/>
                <a:cs typeface="+mn-cs"/>
              </a:rPr>
              <a:t>. Linear Algebra gives us a way to describe this data clearly. It also gives us a way to manipulate, or change, this data structure. Without Linear Algebra, it is very hard to handle complex data."</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3</a:t>
            </a:fld>
            <a:endParaRPr lang="zh-CN" altLang="en-US"/>
          </a:p>
        </p:txBody>
      </p:sp>
    </p:spTree>
    <p:extLst>
      <p:ext uri="{BB962C8B-B14F-4D97-AF65-F5344CB8AC3E}">
        <p14:creationId xmlns:p14="http://schemas.microsoft.com/office/powerpoint/2010/main" val="3121929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46</a:t>
            </a:fld>
            <a:endParaRPr lang="zh-CN" altLang="en-US"/>
          </a:p>
        </p:txBody>
      </p:sp>
    </p:spTree>
    <p:extLst>
      <p:ext uri="{BB962C8B-B14F-4D97-AF65-F5344CB8AC3E}">
        <p14:creationId xmlns:p14="http://schemas.microsoft.com/office/powerpoint/2010/main" val="205978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47</a:t>
            </a:fld>
            <a:endParaRPr lang="zh-CN" altLang="en-US"/>
          </a:p>
        </p:txBody>
      </p:sp>
    </p:spTree>
    <p:extLst>
      <p:ext uri="{BB962C8B-B14F-4D97-AF65-F5344CB8AC3E}">
        <p14:creationId xmlns:p14="http://schemas.microsoft.com/office/powerpoint/2010/main" val="1987106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48</a:t>
            </a:fld>
            <a:endParaRPr lang="zh-CN" altLang="en-US"/>
          </a:p>
        </p:txBody>
      </p:sp>
    </p:spTree>
    <p:extLst>
      <p:ext uri="{BB962C8B-B14F-4D97-AF65-F5344CB8AC3E}">
        <p14:creationId xmlns:p14="http://schemas.microsoft.com/office/powerpoint/2010/main" val="2040971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49</a:t>
            </a:fld>
            <a:endParaRPr lang="zh-CN" altLang="en-US"/>
          </a:p>
        </p:txBody>
      </p:sp>
    </p:spTree>
    <p:extLst>
      <p:ext uri="{BB962C8B-B14F-4D97-AF65-F5344CB8AC3E}">
        <p14:creationId xmlns:p14="http://schemas.microsoft.com/office/powerpoint/2010/main" val="416583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50</a:t>
            </a:fld>
            <a:endParaRPr lang="zh-CN" altLang="en-US"/>
          </a:p>
        </p:txBody>
      </p:sp>
    </p:spTree>
    <p:extLst>
      <p:ext uri="{BB962C8B-B14F-4D97-AF65-F5344CB8AC3E}">
        <p14:creationId xmlns:p14="http://schemas.microsoft.com/office/powerpoint/2010/main" val="2980311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3C26D-73B6-6852-989B-1B6E846789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AC919-3A28-FAE0-592F-53CFB3624D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687083-1BF3-9EAE-FB0D-FD8354B1FF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1AA58F-91F1-041A-53EB-3D4D314775BB}"/>
              </a:ext>
            </a:extLst>
          </p:cNvPr>
          <p:cNvSpPr>
            <a:spLocks noGrp="1"/>
          </p:cNvSpPr>
          <p:nvPr>
            <p:ph type="sldNum" sz="quarter" idx="5"/>
          </p:nvPr>
        </p:nvSpPr>
        <p:spPr/>
        <p:txBody>
          <a:bodyPr/>
          <a:lstStyle/>
          <a:p>
            <a:fld id="{C9989999-790F-4895-93DA-2F46FBBF5F73}" type="slidenum">
              <a:rPr lang="zh-CN" altLang="en-US" smtClean="0"/>
              <a:t>51</a:t>
            </a:fld>
            <a:endParaRPr lang="zh-CN" altLang="en-US"/>
          </a:p>
        </p:txBody>
      </p:sp>
    </p:spTree>
    <p:extLst>
      <p:ext uri="{BB962C8B-B14F-4D97-AF65-F5344CB8AC3E}">
        <p14:creationId xmlns:p14="http://schemas.microsoft.com/office/powerpoint/2010/main" val="2095965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53</a:t>
            </a:fld>
            <a:endParaRPr lang="zh-CN" altLang="en-US"/>
          </a:p>
        </p:txBody>
      </p:sp>
    </p:spTree>
    <p:extLst>
      <p:ext uri="{BB962C8B-B14F-4D97-AF65-F5344CB8AC3E}">
        <p14:creationId xmlns:p14="http://schemas.microsoft.com/office/powerpoint/2010/main" val="663371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54</a:t>
            </a:fld>
            <a:endParaRPr lang="zh-CN" altLang="en-US"/>
          </a:p>
        </p:txBody>
      </p:sp>
    </p:spTree>
    <p:extLst>
      <p:ext uri="{BB962C8B-B14F-4D97-AF65-F5344CB8AC3E}">
        <p14:creationId xmlns:p14="http://schemas.microsoft.com/office/powerpoint/2010/main" val="3148993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55</a:t>
            </a:fld>
            <a:endParaRPr lang="zh-CN" altLang="en-US"/>
          </a:p>
        </p:txBody>
      </p:sp>
    </p:spTree>
    <p:extLst>
      <p:ext uri="{BB962C8B-B14F-4D97-AF65-F5344CB8AC3E}">
        <p14:creationId xmlns:p14="http://schemas.microsoft.com/office/powerpoint/2010/main" val="1473970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56</a:t>
            </a:fld>
            <a:endParaRPr lang="zh-CN" altLang="en-US"/>
          </a:p>
        </p:txBody>
      </p:sp>
    </p:spTree>
    <p:extLst>
      <p:ext uri="{BB962C8B-B14F-4D97-AF65-F5344CB8AC3E}">
        <p14:creationId xmlns:p14="http://schemas.microsoft.com/office/powerpoint/2010/main" val="220421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"Now, let's look at two key concepts: </a:t>
            </a:r>
            <a:r>
              <a:rPr lang="en-US" altLang="zh-CN" sz="1200" b="1" i="0" kern="1200" dirty="0">
                <a:solidFill>
                  <a:schemeClr val="tx1"/>
                </a:solidFill>
                <a:effectLst/>
                <a:latin typeface="+mn-lt"/>
                <a:ea typeface="+mn-ea"/>
                <a:cs typeface="+mn-cs"/>
              </a:rPr>
              <a:t>Vectors</a:t>
            </a:r>
            <a:r>
              <a:rPr lang="en-US" altLang="zh-CN" sz="1200" b="0" i="0" kern="1200" dirty="0">
                <a:solidFill>
                  <a:schemeClr val="tx1"/>
                </a:solidFill>
                <a:effectLst/>
                <a:latin typeface="+mn-lt"/>
                <a:ea typeface="+mn-ea"/>
                <a:cs typeface="+mn-cs"/>
              </a:rPr>
              <a:t> and </a:t>
            </a:r>
            <a:r>
              <a:rPr lang="en-US" altLang="zh-CN" sz="1200" b="1" i="0" kern="1200" dirty="0">
                <a:solidFill>
                  <a:schemeClr val="tx1"/>
                </a:solidFill>
                <a:effectLst/>
                <a:latin typeface="+mn-lt"/>
                <a:ea typeface="+mn-ea"/>
                <a:cs typeface="+mn-cs"/>
              </a:rPr>
              <a:t>Matrices</a:t>
            </a:r>
            <a:r>
              <a:rPr lang="en-US" altLang="zh-CN" sz="1200" b="0" i="0" kern="1200" dirty="0">
                <a:solidFill>
                  <a:schemeClr val="tx1"/>
                </a:solidFill>
                <a:effectLst/>
                <a:latin typeface="+mn-lt"/>
                <a:ea typeface="+mn-ea"/>
                <a:cs typeface="+mn-cs"/>
              </a:rPr>
              <a:t>. Please look at the table on the right. First, </a:t>
            </a:r>
            <a:r>
              <a:rPr lang="en-US" altLang="zh-CN" sz="1200" b="1" i="0" kern="1200" dirty="0">
                <a:solidFill>
                  <a:schemeClr val="tx1"/>
                </a:solidFill>
                <a:effectLst/>
                <a:latin typeface="+mn-lt"/>
                <a:ea typeface="+mn-ea"/>
                <a:cs typeface="+mn-cs"/>
              </a:rPr>
              <a:t>Vectors</a:t>
            </a:r>
            <a:r>
              <a:rPr lang="en-US" altLang="zh-CN" sz="1200" b="0" i="0" kern="1200" dirty="0">
                <a:solidFill>
                  <a:schemeClr val="tx1"/>
                </a:solidFill>
                <a:effectLst/>
                <a:latin typeface="+mn-lt"/>
                <a:ea typeface="+mn-ea"/>
                <a:cs typeface="+mn-cs"/>
              </a:rPr>
              <a:t>. A vector represents a single data point. For example, one row in this table can be a vector. Second, </a:t>
            </a:r>
            <a:r>
              <a:rPr lang="en-US" altLang="zh-CN" sz="1200" b="1" i="0" kern="1200" dirty="0">
                <a:solidFill>
                  <a:schemeClr val="tx1"/>
                </a:solidFill>
                <a:effectLst/>
                <a:latin typeface="+mn-lt"/>
                <a:ea typeface="+mn-ea"/>
                <a:cs typeface="+mn-cs"/>
              </a:rPr>
              <a:t>Matrices</a:t>
            </a:r>
            <a:r>
              <a:rPr lang="en-US" altLang="zh-CN" sz="1200" b="0" i="0" kern="1200" dirty="0">
                <a:solidFill>
                  <a:schemeClr val="tx1"/>
                </a:solidFill>
                <a:effectLst/>
                <a:latin typeface="+mn-lt"/>
                <a:ea typeface="+mn-ea"/>
                <a:cs typeface="+mn-cs"/>
              </a:rPr>
              <a:t>. A matrix represents the whole dataset. In this table, the rows are the individual records, and the columns are the features, like Price or Size. So, we use matrices to organize our data."</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4</a:t>
            </a:fld>
            <a:endParaRPr lang="zh-CN" altLang="en-US"/>
          </a:p>
        </p:txBody>
      </p:sp>
    </p:spTree>
    <p:extLst>
      <p:ext uri="{BB962C8B-B14F-4D97-AF65-F5344CB8AC3E}">
        <p14:creationId xmlns:p14="http://schemas.microsoft.com/office/powerpoint/2010/main" val="3978997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57</a:t>
            </a:fld>
            <a:endParaRPr lang="zh-CN" altLang="en-US"/>
          </a:p>
        </p:txBody>
      </p:sp>
    </p:spTree>
    <p:extLst>
      <p:ext uri="{BB962C8B-B14F-4D97-AF65-F5344CB8AC3E}">
        <p14:creationId xmlns:p14="http://schemas.microsoft.com/office/powerpoint/2010/main" val="1381272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58</a:t>
            </a:fld>
            <a:endParaRPr lang="zh-CN" altLang="en-US"/>
          </a:p>
        </p:txBody>
      </p:sp>
    </p:spTree>
    <p:extLst>
      <p:ext uri="{BB962C8B-B14F-4D97-AF65-F5344CB8AC3E}">
        <p14:creationId xmlns:p14="http://schemas.microsoft.com/office/powerpoint/2010/main" val="3995778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59</a:t>
            </a:fld>
            <a:endParaRPr lang="zh-CN" altLang="en-US"/>
          </a:p>
        </p:txBody>
      </p:sp>
    </p:spTree>
    <p:extLst>
      <p:ext uri="{BB962C8B-B14F-4D97-AF65-F5344CB8AC3E}">
        <p14:creationId xmlns:p14="http://schemas.microsoft.com/office/powerpoint/2010/main" val="386601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60</a:t>
            </a:fld>
            <a:endParaRPr lang="zh-CN" altLang="en-US"/>
          </a:p>
        </p:txBody>
      </p:sp>
    </p:spTree>
    <p:extLst>
      <p:ext uri="{BB962C8B-B14F-4D97-AF65-F5344CB8AC3E}">
        <p14:creationId xmlns:p14="http://schemas.microsoft.com/office/powerpoint/2010/main" val="567125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61</a:t>
            </a:fld>
            <a:endParaRPr lang="zh-CN" altLang="en-US"/>
          </a:p>
        </p:txBody>
      </p:sp>
    </p:spTree>
    <p:extLst>
      <p:ext uri="{BB962C8B-B14F-4D97-AF65-F5344CB8AC3E}">
        <p14:creationId xmlns:p14="http://schemas.microsoft.com/office/powerpoint/2010/main" val="444657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62</a:t>
            </a:fld>
            <a:endParaRPr lang="zh-CN" altLang="en-US"/>
          </a:p>
        </p:txBody>
      </p:sp>
    </p:spTree>
    <p:extLst>
      <p:ext uri="{BB962C8B-B14F-4D97-AF65-F5344CB8AC3E}">
        <p14:creationId xmlns:p14="http://schemas.microsoft.com/office/powerpoint/2010/main" val="2206935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63</a:t>
            </a:fld>
            <a:endParaRPr lang="zh-CN" altLang="en-US"/>
          </a:p>
        </p:txBody>
      </p:sp>
    </p:spTree>
    <p:extLst>
      <p:ext uri="{BB962C8B-B14F-4D97-AF65-F5344CB8AC3E}">
        <p14:creationId xmlns:p14="http://schemas.microsoft.com/office/powerpoint/2010/main" val="3613134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64</a:t>
            </a:fld>
            <a:endParaRPr lang="zh-CN" altLang="en-US"/>
          </a:p>
        </p:txBody>
      </p:sp>
    </p:spTree>
    <p:extLst>
      <p:ext uri="{BB962C8B-B14F-4D97-AF65-F5344CB8AC3E}">
        <p14:creationId xmlns:p14="http://schemas.microsoft.com/office/powerpoint/2010/main" val="3233699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65</a:t>
            </a:fld>
            <a:endParaRPr lang="zh-CN" altLang="en-US"/>
          </a:p>
        </p:txBody>
      </p:sp>
    </p:spTree>
    <p:extLst>
      <p:ext uri="{BB962C8B-B14F-4D97-AF65-F5344CB8AC3E}">
        <p14:creationId xmlns:p14="http://schemas.microsoft.com/office/powerpoint/2010/main" val="2536506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989999-790F-4895-93DA-2F46FBBF5F73}" type="slidenum">
              <a:rPr lang="zh-CN" altLang="en-US" smtClean="0"/>
              <a:t>67</a:t>
            </a:fld>
            <a:endParaRPr lang="zh-CN" altLang="en-US"/>
          </a:p>
        </p:txBody>
      </p:sp>
    </p:spTree>
    <p:extLst>
      <p:ext uri="{BB962C8B-B14F-4D97-AF65-F5344CB8AC3E}">
        <p14:creationId xmlns:p14="http://schemas.microsoft.com/office/powerpoint/2010/main" val="182512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 why do we care about Linear Algebra in this course? There is a simple reason: </a:t>
            </a:r>
            <a:r>
              <a:rPr lang="en-US" altLang="zh-CN" sz="1200" b="1" i="0" kern="1200" dirty="0">
                <a:solidFill>
                  <a:schemeClr val="tx1"/>
                </a:solidFill>
                <a:effectLst/>
                <a:latin typeface="+mn-lt"/>
                <a:ea typeface="+mn-ea"/>
                <a:cs typeface="+mn-cs"/>
              </a:rPr>
              <a:t>Linear Algebra is the mathematics of arrays</a:t>
            </a:r>
            <a:r>
              <a:rPr lang="en-US" altLang="zh-CN" sz="1200" b="0" i="0" kern="1200" dirty="0">
                <a:solidFill>
                  <a:schemeClr val="tx1"/>
                </a:solidFill>
                <a:effectLst/>
                <a:latin typeface="+mn-lt"/>
                <a:ea typeface="+mn-ea"/>
                <a:cs typeface="+mn-cs"/>
              </a:rPr>
              <a:t>. In computer science, we use arrays everywhere. The core operation in Linear Algebra is </a:t>
            </a:r>
            <a:r>
              <a:rPr lang="en-US" altLang="zh-CN" sz="1200" b="1" i="0" kern="1200" dirty="0">
                <a:solidFill>
                  <a:schemeClr val="tx1"/>
                </a:solidFill>
                <a:effectLst/>
                <a:latin typeface="+mn-lt"/>
                <a:ea typeface="+mn-ea"/>
                <a:cs typeface="+mn-cs"/>
              </a:rPr>
              <a:t>matrix multiplication</a:t>
            </a:r>
            <a:r>
              <a:rPr lang="en-US" altLang="zh-CN" sz="1200" b="0" i="0" kern="1200" dirty="0">
                <a:solidFill>
                  <a:schemeClr val="tx1"/>
                </a:solidFill>
                <a:effectLst/>
                <a:latin typeface="+mn-lt"/>
                <a:ea typeface="+mn-ea"/>
                <a:cs typeface="+mn-cs"/>
              </a:rPr>
              <a:t>. Many famous algorithms rely on this operation. If you understand matrix multiplication, you can understand how these algorithms work."</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5</a:t>
            </a:fld>
            <a:endParaRPr lang="zh-CN" altLang="en-US"/>
          </a:p>
        </p:txBody>
      </p:sp>
    </p:spTree>
    <p:extLst>
      <p:ext uri="{BB962C8B-B14F-4D97-AF65-F5344CB8AC3E}">
        <p14:creationId xmlns:p14="http://schemas.microsoft.com/office/powerpoint/2010/main" val="1629834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C195-4690-DAF2-0455-19183AF9FCD7}"/>
            </a:ext>
          </a:extLst>
        </p:cNvPr>
        <p:cNvGrpSpPr/>
        <p:nvPr/>
      </p:nvGrpSpPr>
      <p:grpSpPr>
        <a:xfrm>
          <a:off x="0" y="0"/>
          <a:ext cx="0" cy="0"/>
          <a:chOff x="0" y="0"/>
          <a:chExt cx="0" cy="0"/>
        </a:xfrm>
      </p:grpSpPr>
      <p:sp>
        <p:nvSpPr>
          <p:cNvPr id="15361" name="Rectangle 7">
            <a:extLst>
              <a:ext uri="{FF2B5EF4-FFF2-40B4-BE49-F238E27FC236}">
                <a16:creationId xmlns:a16="http://schemas.microsoft.com/office/drawing/2014/main" id="{5796685C-9F1C-7A02-BDE8-A25D3BB260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Calibri" panose="020F0502020204030204" pitchFamily="34" charset="0"/>
              </a:defRPr>
            </a:lvl1pPr>
            <a:lvl2pPr marL="742950" indent="-285750" defTabSz="954088">
              <a:spcBef>
                <a:spcPct val="30000"/>
              </a:spcBef>
              <a:defRPr sz="1200">
                <a:solidFill>
                  <a:schemeClr val="tx1"/>
                </a:solidFill>
                <a:latin typeface="Calibri" panose="020F0502020204030204" pitchFamily="34" charset="0"/>
              </a:defRPr>
            </a:lvl2pPr>
            <a:lvl3pPr marL="1143000" indent="-228600" defTabSz="954088">
              <a:spcBef>
                <a:spcPct val="30000"/>
              </a:spcBef>
              <a:defRPr sz="1200">
                <a:solidFill>
                  <a:schemeClr val="tx1"/>
                </a:solidFill>
                <a:latin typeface="Calibri" panose="020F0502020204030204" pitchFamily="34" charset="0"/>
              </a:defRPr>
            </a:lvl3pPr>
            <a:lvl4pPr marL="1600200" indent="-228600" defTabSz="954088">
              <a:spcBef>
                <a:spcPct val="30000"/>
              </a:spcBef>
              <a:defRPr sz="1200">
                <a:solidFill>
                  <a:schemeClr val="tx1"/>
                </a:solidFill>
                <a:latin typeface="Calibri" panose="020F0502020204030204" pitchFamily="34" charset="0"/>
              </a:defRPr>
            </a:lvl4pPr>
            <a:lvl5pPr marL="2057400" indent="-228600" defTabSz="954088">
              <a:spcBef>
                <a:spcPct val="30000"/>
              </a:spcBef>
              <a:defRPr sz="1200">
                <a:solidFill>
                  <a:schemeClr val="tx1"/>
                </a:solidFill>
                <a:latin typeface="Calibri" panose="020F0502020204030204" pitchFamily="34" charset="0"/>
              </a:defRPr>
            </a:lvl5pPr>
            <a:lvl6pPr marL="2514600" indent="-228600" defTabSz="95408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5408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5408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54088"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54088" rtl="0" eaLnBrk="1" fontAlgn="base" latinLnBrk="0" hangingPunct="1">
              <a:lnSpc>
                <a:spcPct val="100000"/>
              </a:lnSpc>
              <a:spcBef>
                <a:spcPct val="0"/>
              </a:spcBef>
              <a:spcAft>
                <a:spcPct val="0"/>
              </a:spcAft>
              <a:buClrTx/>
              <a:buSzTx/>
              <a:buFontTx/>
              <a:buNone/>
              <a:tabLst/>
              <a:defRPr/>
            </a:pPr>
            <a:fld id="{64E67E77-F55D-6C47-8683-0701B9F35F92}" type="slidenum">
              <a:rPr kumimoji="0" lang="en-US" altLang="zh-TW" sz="1200" b="0" i="0" u="none" strike="noStrike" kern="120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54088" rtl="0" eaLnBrk="1" fontAlgn="base" latinLnBrk="0" hangingPunct="1">
                <a:lnSpc>
                  <a:spcPct val="100000"/>
                </a:lnSpc>
                <a:spcBef>
                  <a:spcPct val="0"/>
                </a:spcBef>
                <a:spcAft>
                  <a:spcPct val="0"/>
                </a:spcAft>
                <a:buClrTx/>
                <a:buSzTx/>
                <a:buFontTx/>
                <a:buNone/>
                <a:tabLst/>
                <a:defRPr/>
              </a:pPr>
              <a:t>68</a:t>
            </a:fld>
            <a:endParaRPr kumimoji="0" lang="en-US" altLang="zh-TW"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
        <p:nvSpPr>
          <p:cNvPr id="15362" name="Rectangle 2">
            <a:extLst>
              <a:ext uri="{FF2B5EF4-FFF2-40B4-BE49-F238E27FC236}">
                <a16:creationId xmlns:a16="http://schemas.microsoft.com/office/drawing/2014/main" id="{CB41A1F3-7C79-7761-6B21-6403E7CA10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a:extLst>
              <a:ext uri="{FF2B5EF4-FFF2-40B4-BE49-F238E27FC236}">
                <a16:creationId xmlns:a16="http://schemas.microsoft.com/office/drawing/2014/main" id="{3856D1C6-8B1B-9DD2-BAD7-A9DEE1D0AE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endParaRPr lang="en-GB" altLang="zh-TW" dirty="0"/>
          </a:p>
        </p:txBody>
      </p:sp>
    </p:spTree>
    <p:extLst>
      <p:ext uri="{BB962C8B-B14F-4D97-AF65-F5344CB8AC3E}">
        <p14:creationId xmlns:p14="http://schemas.microsoft.com/office/powerpoint/2010/main" val="3935589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"Let's look at some specific examples. Here is a list of applications that use matrix multiplication. For example, we use it in </a:t>
            </a:r>
            <a:r>
              <a:rPr lang="en-US" altLang="zh-CN" sz="1200" b="1" i="0" kern="1200" dirty="0">
                <a:solidFill>
                  <a:schemeClr val="tx1"/>
                </a:solidFill>
                <a:effectLst/>
                <a:latin typeface="+mn-lt"/>
                <a:ea typeface="+mn-ea"/>
                <a:cs typeface="+mn-cs"/>
              </a:rPr>
              <a:t>Linear Regression</a:t>
            </a:r>
            <a:r>
              <a:rPr lang="en-US" altLang="zh-CN" sz="1200" b="0" i="0" kern="1200" dirty="0">
                <a:solidFill>
                  <a:schemeClr val="tx1"/>
                </a:solidFill>
                <a:effectLst/>
                <a:latin typeface="+mn-lt"/>
                <a:ea typeface="+mn-ea"/>
                <a:cs typeface="+mn-cs"/>
              </a:rPr>
              <a:t> and </a:t>
            </a:r>
            <a:r>
              <a:rPr lang="en-US" altLang="zh-CN" sz="1200" b="1" i="0" kern="1200" dirty="0">
                <a:solidFill>
                  <a:schemeClr val="tx1"/>
                </a:solidFill>
                <a:effectLst/>
                <a:latin typeface="+mn-lt"/>
                <a:ea typeface="+mn-ea"/>
                <a:cs typeface="+mn-cs"/>
              </a:rPr>
              <a:t>Logistic Regression</a:t>
            </a:r>
            <a:r>
              <a:rPr lang="en-US" altLang="zh-CN" sz="1200" b="0" i="0" kern="1200" dirty="0">
                <a:solidFill>
                  <a:schemeClr val="tx1"/>
                </a:solidFill>
                <a:effectLst/>
                <a:latin typeface="+mn-lt"/>
                <a:ea typeface="+mn-ea"/>
                <a:cs typeface="+mn-cs"/>
              </a:rPr>
              <a:t>. We also use it in </a:t>
            </a:r>
            <a:r>
              <a:rPr lang="en-US" altLang="zh-CN" sz="1200" b="1" i="0" kern="1200" dirty="0">
                <a:solidFill>
                  <a:schemeClr val="tx1"/>
                </a:solidFill>
                <a:effectLst/>
                <a:latin typeface="+mn-lt"/>
                <a:ea typeface="+mn-ea"/>
                <a:cs typeface="+mn-cs"/>
              </a:rPr>
              <a:t>Principal Components Analysis (PCA)</a:t>
            </a:r>
            <a:r>
              <a:rPr lang="en-US" altLang="zh-CN" sz="1200" b="0" i="0" kern="1200" dirty="0">
                <a:solidFill>
                  <a:schemeClr val="tx1"/>
                </a:solidFill>
                <a:effectLst/>
                <a:latin typeface="+mn-lt"/>
                <a:ea typeface="+mn-ea"/>
                <a:cs typeface="+mn-cs"/>
              </a:rPr>
              <a:t>. Most importantly for this course, it is used in </a:t>
            </a:r>
            <a:r>
              <a:rPr lang="en-US" altLang="zh-CN" sz="1200" b="1" i="0" kern="1200" dirty="0">
                <a:solidFill>
                  <a:schemeClr val="tx1"/>
                </a:solidFill>
                <a:effectLst/>
                <a:latin typeface="+mn-lt"/>
                <a:ea typeface="+mn-ea"/>
                <a:cs typeface="+mn-cs"/>
              </a:rPr>
              <a:t>Neural Networks</a:t>
            </a:r>
            <a:r>
              <a:rPr lang="en-US" altLang="zh-CN" sz="1200" b="0" i="0" kern="1200" dirty="0">
                <a:solidFill>
                  <a:schemeClr val="tx1"/>
                </a:solidFill>
                <a:effectLst/>
                <a:latin typeface="+mn-lt"/>
                <a:ea typeface="+mn-ea"/>
                <a:cs typeface="+mn-cs"/>
              </a:rPr>
              <a:t> and </a:t>
            </a:r>
            <a:r>
              <a:rPr lang="en-US" altLang="zh-CN" sz="1200" b="1" i="0" kern="1200" dirty="0">
                <a:solidFill>
                  <a:schemeClr val="tx1"/>
                </a:solidFill>
                <a:effectLst/>
                <a:latin typeface="+mn-lt"/>
                <a:ea typeface="+mn-ea"/>
                <a:cs typeface="+mn-cs"/>
              </a:rPr>
              <a:t>Convolutions</a:t>
            </a:r>
            <a:r>
              <a:rPr lang="en-US" altLang="zh-CN" sz="1200" b="0" i="0" kern="1200" dirty="0">
                <a:solidFill>
                  <a:schemeClr val="tx1"/>
                </a:solidFill>
                <a:effectLst/>
                <a:latin typeface="+mn-lt"/>
                <a:ea typeface="+mn-ea"/>
                <a:cs typeface="+mn-cs"/>
              </a:rPr>
              <a:t>. So, Linear Algebra is everywhere in AI."</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6</a:t>
            </a:fld>
            <a:endParaRPr lang="zh-CN" altLang="en-US"/>
          </a:p>
        </p:txBody>
      </p:sp>
    </p:spTree>
    <p:extLst>
      <p:ext uri="{BB962C8B-B14F-4D97-AF65-F5344CB8AC3E}">
        <p14:creationId xmlns:p14="http://schemas.microsoft.com/office/powerpoint/2010/main" val="411252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7</a:t>
            </a:fld>
            <a:endParaRPr lang="zh-CN" altLang="en-US"/>
          </a:p>
        </p:txBody>
      </p:sp>
    </p:spTree>
    <p:extLst>
      <p:ext uri="{BB962C8B-B14F-4D97-AF65-F5344CB8AC3E}">
        <p14:creationId xmlns:p14="http://schemas.microsoft.com/office/powerpoint/2010/main" val="128325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is an interesting perspective. Actually, Linear Algebra is very similar to </a:t>
            </a:r>
            <a:r>
              <a:rPr lang="en-US" altLang="zh-CN" sz="1200" b="1" i="0" kern="1200" dirty="0">
                <a:solidFill>
                  <a:schemeClr val="tx1"/>
                </a:solidFill>
                <a:effectLst/>
                <a:latin typeface="+mn-lt"/>
                <a:ea typeface="+mn-ea"/>
                <a:cs typeface="+mn-cs"/>
              </a:rPr>
              <a:t>programming</a:t>
            </a:r>
            <a:r>
              <a:rPr lang="en-US" altLang="zh-CN" sz="1200" b="0" i="0" kern="1200" dirty="0">
                <a:solidFill>
                  <a:schemeClr val="tx1"/>
                </a:solidFill>
                <a:effectLst/>
                <a:latin typeface="+mn-lt"/>
                <a:ea typeface="+mn-ea"/>
                <a:cs typeface="+mn-cs"/>
              </a:rPr>
              <a:t>. We can think of a </a:t>
            </a:r>
            <a:r>
              <a:rPr lang="en-US" altLang="zh-CN" sz="1200" b="1" i="0" kern="1200" dirty="0">
                <a:solidFill>
                  <a:schemeClr val="tx1"/>
                </a:solidFill>
                <a:effectLst/>
                <a:latin typeface="+mn-lt"/>
                <a:ea typeface="+mn-ea"/>
                <a:cs typeface="+mn-cs"/>
              </a:rPr>
              <a:t>Matrix</a:t>
            </a:r>
            <a:r>
              <a:rPr lang="en-US" altLang="zh-CN" sz="1200" b="0" i="0" kern="1200" dirty="0">
                <a:solidFill>
                  <a:schemeClr val="tx1"/>
                </a:solidFill>
                <a:effectLst/>
                <a:latin typeface="+mn-lt"/>
                <a:ea typeface="+mn-ea"/>
                <a:cs typeface="+mn-cs"/>
              </a:rPr>
              <a:t> as a </a:t>
            </a:r>
            <a:r>
              <a:rPr lang="en-US" altLang="zh-CN" sz="1200" b="1" i="0" kern="1200" dirty="0">
                <a:solidFill>
                  <a:schemeClr val="tx1"/>
                </a:solidFill>
                <a:effectLst/>
                <a:latin typeface="+mn-lt"/>
                <a:ea typeface="+mn-ea"/>
                <a:cs typeface="+mn-cs"/>
              </a:rPr>
              <a:t>Function</a:t>
            </a:r>
            <a:r>
              <a:rPr lang="en-US" altLang="zh-CN" sz="1200" b="0" i="0" kern="1200" dirty="0">
                <a:solidFill>
                  <a:schemeClr val="tx1"/>
                </a:solidFill>
                <a:effectLst/>
                <a:latin typeface="+mn-lt"/>
                <a:ea typeface="+mn-ea"/>
                <a:cs typeface="+mn-cs"/>
              </a:rPr>
              <a:t>. It does something to the data. We can think of </a:t>
            </a:r>
            <a:r>
              <a:rPr lang="en-US" altLang="zh-CN" sz="1200" b="1" i="0" kern="1200" dirty="0">
                <a:solidFill>
                  <a:schemeClr val="tx1"/>
                </a:solidFill>
                <a:effectLst/>
                <a:latin typeface="+mn-lt"/>
                <a:ea typeface="+mn-ea"/>
                <a:cs typeface="+mn-cs"/>
              </a:rPr>
              <a:t>Matrix Multiplication</a:t>
            </a:r>
            <a:r>
              <a:rPr lang="en-US" altLang="zh-CN" sz="1200" b="0" i="0" kern="1200" dirty="0">
                <a:solidFill>
                  <a:schemeClr val="tx1"/>
                </a:solidFill>
                <a:effectLst/>
                <a:latin typeface="+mn-lt"/>
                <a:ea typeface="+mn-ea"/>
                <a:cs typeface="+mn-cs"/>
              </a:rPr>
              <a:t> as </a:t>
            </a:r>
            <a:r>
              <a:rPr lang="en-US" altLang="zh-CN" sz="1200" b="1" i="0" kern="1200" dirty="0">
                <a:solidFill>
                  <a:schemeClr val="tx1"/>
                </a:solidFill>
                <a:effectLst/>
                <a:latin typeface="+mn-lt"/>
                <a:ea typeface="+mn-ea"/>
                <a:cs typeface="+mn-cs"/>
              </a:rPr>
              <a:t>Function Composition</a:t>
            </a:r>
            <a:r>
              <a:rPr lang="en-US" altLang="zh-CN" sz="1200" b="0" i="0" kern="1200" dirty="0">
                <a:solidFill>
                  <a:schemeClr val="tx1"/>
                </a:solidFill>
                <a:effectLst/>
                <a:latin typeface="+mn-lt"/>
                <a:ea typeface="+mn-ea"/>
                <a:cs typeface="+mn-cs"/>
              </a:rPr>
              <a:t>. It combines different steps. If you are good at coding, this way of thinking might help you understand the math better.“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"This is similar to..." (</a:t>
            </a:r>
            <a:r>
              <a:rPr lang="zh-CN" altLang="en-US" sz="1200" b="0" i="0" kern="1200" dirty="0">
                <a:solidFill>
                  <a:schemeClr val="tx1"/>
                </a:solidFill>
                <a:effectLst/>
                <a:latin typeface="+mn-lt"/>
                <a:ea typeface="+mn-ea"/>
                <a:cs typeface="+mn-cs"/>
              </a:rPr>
              <a:t>这类似于</a:t>
            </a:r>
            <a:r>
              <a:rPr lang="en-US" altLang="zh-CN" sz="1200" b="0" i="0" kern="1200" dirty="0">
                <a:solidFill>
                  <a:schemeClr val="tx1"/>
                </a:solidFill>
                <a:effectLst/>
                <a:latin typeface="+mn-lt"/>
                <a:ea typeface="+mn-ea"/>
                <a:cs typeface="+mn-cs"/>
              </a:rPr>
              <a:t>……) / "We can think of A as B" (</a:t>
            </a:r>
            <a:r>
              <a:rPr lang="zh-CN" altLang="en-US" sz="1200" b="0" i="0" kern="1200" dirty="0">
                <a:solidFill>
                  <a:schemeClr val="tx1"/>
                </a:solidFill>
                <a:effectLst/>
                <a:latin typeface="+mn-lt"/>
                <a:ea typeface="+mn-ea"/>
                <a:cs typeface="+mn-cs"/>
              </a:rPr>
              <a:t>我们可以把</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看作</a:t>
            </a:r>
            <a:r>
              <a:rPr lang="en-US" altLang="zh-CN" sz="1200" b="0" i="0" kern="1200" dirty="0">
                <a:solidFill>
                  <a:schemeClr val="tx1"/>
                </a:solidFill>
                <a:effectLst/>
                <a:latin typeface="+mn-lt"/>
                <a:ea typeface="+mn-ea"/>
                <a:cs typeface="+mn-cs"/>
              </a:rPr>
              <a:t>B)</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8</a:t>
            </a:fld>
            <a:endParaRPr lang="zh-CN" altLang="en-US"/>
          </a:p>
        </p:txBody>
      </p:sp>
    </p:spTree>
    <p:extLst>
      <p:ext uri="{BB962C8B-B14F-4D97-AF65-F5344CB8AC3E}">
        <p14:creationId xmlns:p14="http://schemas.microsoft.com/office/powerpoint/2010/main" val="81755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"Now, let's look at the content of our review today. We will divide the review into two main sections. The first section is about </a:t>
            </a:r>
            <a:r>
              <a:rPr lang="en-US" altLang="zh-CN" sz="1200" b="1" i="0" kern="1200" dirty="0">
                <a:solidFill>
                  <a:schemeClr val="tx1"/>
                </a:solidFill>
                <a:effectLst/>
                <a:latin typeface="+mn-lt"/>
                <a:ea typeface="+mn-ea"/>
                <a:cs typeface="+mn-cs"/>
              </a:rPr>
              <a:t>Vectors</a:t>
            </a:r>
            <a:r>
              <a:rPr lang="en-US" altLang="zh-CN" sz="1200" b="0" i="0" kern="1200" dirty="0">
                <a:solidFill>
                  <a:schemeClr val="tx1"/>
                </a:solidFill>
                <a:effectLst/>
                <a:latin typeface="+mn-lt"/>
                <a:ea typeface="+mn-ea"/>
                <a:cs typeface="+mn-cs"/>
              </a:rPr>
              <a:t>. In this section, we will cover the </a:t>
            </a:r>
            <a:r>
              <a:rPr lang="en-US" altLang="zh-CN" sz="1200" b="1" i="0" kern="1200" dirty="0">
                <a:solidFill>
                  <a:schemeClr val="tx1"/>
                </a:solidFill>
                <a:effectLst/>
                <a:latin typeface="+mn-lt"/>
                <a:ea typeface="+mn-ea"/>
                <a:cs typeface="+mn-cs"/>
              </a:rPr>
              <a:t>definition</a:t>
            </a:r>
            <a:r>
              <a:rPr lang="en-US" altLang="zh-CN" sz="1200" b="0" i="0" kern="1200" dirty="0">
                <a:solidFill>
                  <a:schemeClr val="tx1"/>
                </a:solidFill>
                <a:effectLst/>
                <a:latin typeface="+mn-lt"/>
                <a:ea typeface="+mn-ea"/>
                <a:cs typeface="+mn-cs"/>
              </a:rPr>
              <a:t>, the </a:t>
            </a:r>
            <a:r>
              <a:rPr lang="en-US" altLang="zh-CN" sz="1200" b="1" i="0" kern="1200" dirty="0">
                <a:solidFill>
                  <a:schemeClr val="tx1"/>
                </a:solidFill>
                <a:effectLst/>
                <a:latin typeface="+mn-lt"/>
                <a:ea typeface="+mn-ea"/>
                <a:cs typeface="+mn-cs"/>
              </a:rPr>
              <a:t>properties</a:t>
            </a:r>
            <a:r>
              <a:rPr lang="en-US" altLang="zh-CN" sz="1200" b="0" i="0" kern="1200" dirty="0">
                <a:solidFill>
                  <a:schemeClr val="tx1"/>
                </a:solidFill>
                <a:effectLst/>
                <a:latin typeface="+mn-lt"/>
                <a:ea typeface="+mn-ea"/>
                <a:cs typeface="+mn-cs"/>
              </a:rPr>
              <a:t>, and the basic </a:t>
            </a:r>
            <a:r>
              <a:rPr lang="en-US" altLang="zh-CN" sz="1200" b="1" i="0" kern="1200" dirty="0">
                <a:solidFill>
                  <a:schemeClr val="tx1"/>
                </a:solidFill>
                <a:effectLst/>
                <a:latin typeface="+mn-lt"/>
                <a:ea typeface="+mn-ea"/>
                <a:cs typeface="+mn-cs"/>
              </a:rPr>
              <a:t>operations</a:t>
            </a:r>
            <a:r>
              <a:rPr lang="en-US" altLang="zh-CN" sz="1200" b="0" i="0" kern="1200" dirty="0">
                <a:solidFill>
                  <a:schemeClr val="tx1"/>
                </a:solidFill>
                <a:effectLst/>
                <a:latin typeface="+mn-lt"/>
                <a:ea typeface="+mn-ea"/>
                <a:cs typeface="+mn-cs"/>
              </a:rPr>
              <a:t> of vectors. We need to understand vectors before we can understand matrices."</a:t>
            </a:r>
            <a:endParaRPr lang="zh-CN" altLang="en-US" dirty="0"/>
          </a:p>
        </p:txBody>
      </p:sp>
      <p:sp>
        <p:nvSpPr>
          <p:cNvPr id="4" name="Slide Number Placeholder 3"/>
          <p:cNvSpPr>
            <a:spLocks noGrp="1"/>
          </p:cNvSpPr>
          <p:nvPr>
            <p:ph type="sldNum" sz="quarter" idx="5"/>
          </p:nvPr>
        </p:nvSpPr>
        <p:spPr/>
        <p:txBody>
          <a:bodyPr/>
          <a:lstStyle/>
          <a:p>
            <a:fld id="{C9989999-790F-4895-93DA-2F46FBBF5F73}" type="slidenum">
              <a:rPr lang="zh-CN" altLang="en-US" smtClean="0"/>
              <a:t>9</a:t>
            </a:fld>
            <a:endParaRPr lang="zh-CN" altLang="en-US"/>
          </a:p>
        </p:txBody>
      </p:sp>
    </p:spTree>
    <p:extLst>
      <p:ext uri="{BB962C8B-B14F-4D97-AF65-F5344CB8AC3E}">
        <p14:creationId xmlns:p14="http://schemas.microsoft.com/office/powerpoint/2010/main" val="34989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E6731-6C8D-333D-1250-89C30405F9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81A780-7CA2-AAC5-14EA-076026464A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C4C4C5-B8FA-042D-D576-E632F91CA256}"/>
              </a:ext>
            </a:extLst>
          </p:cNvPr>
          <p:cNvSpPr>
            <a:spLocks noGrp="1"/>
          </p:cNvSpPr>
          <p:nvPr>
            <p:ph type="dt" sz="half" idx="10"/>
          </p:nvPr>
        </p:nvSpPr>
        <p:spPr/>
        <p:txBody>
          <a:bodyPr/>
          <a:lstStyle/>
          <a:p>
            <a:fld id="{9B2E44EA-400B-4444-AE38-140F94197C38}" type="datetime1">
              <a:rPr lang="zh-CN" altLang="en-US" smtClean="0"/>
              <a:t>2026/1/14</a:t>
            </a:fld>
            <a:endParaRPr lang="zh-CN" altLang="en-US"/>
          </a:p>
        </p:txBody>
      </p:sp>
      <p:sp>
        <p:nvSpPr>
          <p:cNvPr id="5" name="页脚占位符 4">
            <a:extLst>
              <a:ext uri="{FF2B5EF4-FFF2-40B4-BE49-F238E27FC236}">
                <a16:creationId xmlns:a16="http://schemas.microsoft.com/office/drawing/2014/main" id="{EC703A47-6511-E307-543F-2037482E70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D88904-3A4C-918A-DF93-64ED3A4E235F}"/>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276954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EC60A-C6E1-3441-BAAD-70B01ADEFC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7621DE-F4B6-9951-B0D0-3F60D9AC141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55E31A-FDDA-ACB9-E47C-68D688E7BFA7}"/>
              </a:ext>
            </a:extLst>
          </p:cNvPr>
          <p:cNvSpPr>
            <a:spLocks noGrp="1"/>
          </p:cNvSpPr>
          <p:nvPr>
            <p:ph type="dt" sz="half" idx="10"/>
          </p:nvPr>
        </p:nvSpPr>
        <p:spPr/>
        <p:txBody>
          <a:bodyPr/>
          <a:lstStyle/>
          <a:p>
            <a:fld id="{58278F5F-47BB-4F99-B7DF-5772599CF52F}" type="datetime1">
              <a:rPr lang="zh-CN" altLang="en-US" smtClean="0"/>
              <a:t>2026/1/14</a:t>
            </a:fld>
            <a:endParaRPr lang="zh-CN" altLang="en-US"/>
          </a:p>
        </p:txBody>
      </p:sp>
      <p:sp>
        <p:nvSpPr>
          <p:cNvPr id="5" name="页脚占位符 4">
            <a:extLst>
              <a:ext uri="{FF2B5EF4-FFF2-40B4-BE49-F238E27FC236}">
                <a16:creationId xmlns:a16="http://schemas.microsoft.com/office/drawing/2014/main" id="{69276DD1-18B6-3B3A-EBCD-2EDA214CDB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B4925E-22EC-6EB6-69CB-4A6B78CA978F}"/>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227613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F32E19-428D-AF80-8FAC-D2F9324069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EC13BA-7635-1C8F-95E2-FA5BD8831B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927627-51F7-8CCE-CA95-FD730E0CE79F}"/>
              </a:ext>
            </a:extLst>
          </p:cNvPr>
          <p:cNvSpPr>
            <a:spLocks noGrp="1"/>
          </p:cNvSpPr>
          <p:nvPr>
            <p:ph type="dt" sz="half" idx="10"/>
          </p:nvPr>
        </p:nvSpPr>
        <p:spPr/>
        <p:txBody>
          <a:bodyPr/>
          <a:lstStyle/>
          <a:p>
            <a:fld id="{3972862C-E679-4BB7-A48A-6F1A07CD947B}" type="datetime1">
              <a:rPr lang="zh-CN" altLang="en-US" smtClean="0"/>
              <a:t>2026/1/14</a:t>
            </a:fld>
            <a:endParaRPr lang="zh-CN" altLang="en-US"/>
          </a:p>
        </p:txBody>
      </p:sp>
      <p:sp>
        <p:nvSpPr>
          <p:cNvPr id="5" name="页脚占位符 4">
            <a:extLst>
              <a:ext uri="{FF2B5EF4-FFF2-40B4-BE49-F238E27FC236}">
                <a16:creationId xmlns:a16="http://schemas.microsoft.com/office/drawing/2014/main" id="{5FF8243D-36D3-86C5-DA95-EF996D634C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FAB7C9-06CB-61A0-1A1B-919DD056E97C}"/>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1574839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6" descr="ppt template3.jpg">
            <a:extLst>
              <a:ext uri="{FF2B5EF4-FFF2-40B4-BE49-F238E27FC236}">
                <a16:creationId xmlns:a16="http://schemas.microsoft.com/office/drawing/2014/main" id="{9D618D29-0C05-0FA6-43AD-BE5FB43159C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DA9E757F-DB40-6E57-2322-E242E64254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04312" y="3089835"/>
            <a:ext cx="4187687" cy="37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1D79D5E1-1F96-8B62-076D-7D790F64F34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46756" y="6324117"/>
            <a:ext cx="338682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D3F83E0-C72F-C234-EDDD-EF961578E269}"/>
              </a:ext>
            </a:extLst>
          </p:cNvPr>
          <p:cNvSpPr/>
          <p:nvPr userDrawn="1"/>
        </p:nvSpPr>
        <p:spPr>
          <a:xfrm>
            <a:off x="-1" y="3089835"/>
            <a:ext cx="8004311" cy="376816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5"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324846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6" descr="ppt template.jpg">
            <a:extLst>
              <a:ext uri="{FF2B5EF4-FFF2-40B4-BE49-F238E27FC236}">
                <a16:creationId xmlns:a16="http://schemas.microsoft.com/office/drawing/2014/main" id="{BACA76CB-0C85-0382-AA6D-EDC177FF21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96C7AA0E-4BD8-3838-6E46-EBB5883896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F25D0426-E700-34D9-74E8-3CF7804398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12EDEF4-CA63-4484-99D1-0BC4A87C33E1}"/>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10">
            <a:extLst>
              <a:ext uri="{FF2B5EF4-FFF2-40B4-BE49-F238E27FC236}">
                <a16:creationId xmlns:a16="http://schemas.microsoft.com/office/drawing/2014/main" id="{153AB8B3-D3C6-7A9F-29D4-4CCA45DC4B8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ctrTitle"/>
          </p:nvPr>
        </p:nvSpPr>
        <p:spPr>
          <a:xfrm>
            <a:off x="428976" y="3333750"/>
            <a:ext cx="6972941"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2" name="Subtitle 2"/>
          <p:cNvSpPr>
            <a:spLocks noGrp="1"/>
          </p:cNvSpPr>
          <p:nvPr>
            <p:ph type="subTitle" idx="1"/>
          </p:nvPr>
        </p:nvSpPr>
        <p:spPr>
          <a:xfrm>
            <a:off x="440429" y="4876800"/>
            <a:ext cx="6960067"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694493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6" descr="ppt template3.jpg">
            <a:extLst>
              <a:ext uri="{FF2B5EF4-FFF2-40B4-BE49-F238E27FC236}">
                <a16:creationId xmlns:a16="http://schemas.microsoft.com/office/drawing/2014/main" id="{9D618D29-0C05-0FA6-43AD-BE5FB43159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DA9E757F-DB40-6E57-2322-E242E64254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1D79D5E1-1F96-8B62-076D-7D790F64F34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D3F83E0-C72F-C234-EDDD-EF961578E269}"/>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5"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313360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6" descr="ppt template6.jpg">
            <a:extLst>
              <a:ext uri="{FF2B5EF4-FFF2-40B4-BE49-F238E27FC236}">
                <a16:creationId xmlns:a16="http://schemas.microsoft.com/office/drawing/2014/main" id="{E798B755-09DC-DD2B-4306-FDF1BDEDFB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DB580865-0FB1-F544-82E6-01FFDEBE08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93C6393-2B36-EF2E-0090-CDA63B1CC58C}"/>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 name="Picture 9">
            <a:extLst>
              <a:ext uri="{FF2B5EF4-FFF2-40B4-BE49-F238E27FC236}">
                <a16:creationId xmlns:a16="http://schemas.microsoft.com/office/drawing/2014/main" id="{36BE9EFE-1500-34EC-FCFE-6CDF28E284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B34CD8F5-C281-A48C-CF71-FD69AA21444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dirty="0"/>
              <a:t>Click to edit Master title style</a:t>
            </a:r>
          </a:p>
        </p:txBody>
      </p:sp>
      <p:sp>
        <p:nvSpPr>
          <p:cNvPr id="13"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726815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 name="Picture 6" descr="ppt template8.jpg">
            <a:extLst>
              <a:ext uri="{FF2B5EF4-FFF2-40B4-BE49-F238E27FC236}">
                <a16:creationId xmlns:a16="http://schemas.microsoft.com/office/drawing/2014/main" id="{F59B68E1-3249-62A5-2D62-2949A63F44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422F98A9-CE41-72A0-EA10-5FB44EE857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751B80B-8644-0C9F-8F4E-04E88368D476}"/>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 name="Picture 9">
            <a:extLst>
              <a:ext uri="{FF2B5EF4-FFF2-40B4-BE49-F238E27FC236}">
                <a16:creationId xmlns:a16="http://schemas.microsoft.com/office/drawing/2014/main" id="{9FD60391-D478-911C-3265-79E4A38EBE3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3362B6E8-3FC6-E137-C61E-C9C7BD6B226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86838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6" descr="ppt template14.jpg">
            <a:extLst>
              <a:ext uri="{FF2B5EF4-FFF2-40B4-BE49-F238E27FC236}">
                <a16:creationId xmlns:a16="http://schemas.microsoft.com/office/drawing/2014/main" id="{88D8409C-DB73-9583-D1E2-F87DBF2AC5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0CC0A16A-B7F6-7B62-71DC-E927E4F53F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650" y="6484938"/>
            <a:ext cx="48323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32DB0096-CF95-91AA-EF2A-A5946E7C41D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461500" y="111125"/>
            <a:ext cx="22336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6B35B6AC-214E-F6E7-9C6B-9F2214D5353A}"/>
              </a:ext>
            </a:extLst>
          </p:cNvPr>
          <p:cNvSpPr>
            <a:spLocks noGrp="1"/>
          </p:cNvSpPr>
          <p:nvPr>
            <p:ph type="sldNum" sz="quarter" idx="10"/>
          </p:nvPr>
        </p:nvSpPr>
        <p:spPr>
          <a:xfrm>
            <a:off x="9363636" y="6165011"/>
            <a:ext cx="2743200" cy="298450"/>
          </a:xfrm>
        </p:spPr>
        <p:txBody>
          <a:bodyPr/>
          <a:lstStyle>
            <a:lvl1pPr>
              <a:defRPr sz="2000"/>
            </a:lvl1pPr>
          </a:lstStyle>
          <a:p>
            <a:pPr>
              <a:defRPr/>
            </a:pPr>
            <a:fld id="{BC70A5BD-D61F-A044-9A2F-C2A17C1BB5EE}" type="slidenum">
              <a:rPr lang="en-US" altLang="en-US" smtClean="0"/>
              <a:pPr>
                <a:defRPr/>
              </a:pPr>
              <a:t>‹#›</a:t>
            </a:fld>
            <a:endParaRPr lang="en-US" altLang="en-US" dirty="0"/>
          </a:p>
        </p:txBody>
      </p:sp>
      <p:sp>
        <p:nvSpPr>
          <p:cNvPr id="8" name="Date Placeholder 7">
            <a:extLst>
              <a:ext uri="{FF2B5EF4-FFF2-40B4-BE49-F238E27FC236}">
                <a16:creationId xmlns:a16="http://schemas.microsoft.com/office/drawing/2014/main" id="{63EBE484-8BF1-4592-A580-A2D9D2BD582F}"/>
              </a:ext>
            </a:extLst>
          </p:cNvPr>
          <p:cNvSpPr>
            <a:spLocks noGrp="1"/>
          </p:cNvSpPr>
          <p:nvPr>
            <p:ph type="dt" sz="half" idx="11"/>
          </p:nvPr>
        </p:nvSpPr>
        <p:spPr/>
        <p:txBody>
          <a:bodyPr/>
          <a:lstStyle/>
          <a:p>
            <a:pPr>
              <a:defRPr/>
            </a:pPr>
            <a:fld id="{8AD0F902-E894-B443-9D0A-F989BEEAE936}" type="datetimeFigureOut">
              <a:rPr lang="en-US" smtClean="0"/>
              <a:pPr>
                <a:defRPr/>
              </a:pPr>
              <a:t>1/14/2026</a:t>
            </a:fld>
            <a:endParaRPr lang="en-US" dirty="0"/>
          </a:p>
        </p:txBody>
      </p:sp>
      <p:sp>
        <p:nvSpPr>
          <p:cNvPr id="9" name="Title 8">
            <a:extLst>
              <a:ext uri="{FF2B5EF4-FFF2-40B4-BE49-F238E27FC236}">
                <a16:creationId xmlns:a16="http://schemas.microsoft.com/office/drawing/2014/main" id="{843464A7-A46B-2539-8804-E5EB1585B8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4147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6" descr="ppt template15.jpg">
            <a:extLst>
              <a:ext uri="{FF2B5EF4-FFF2-40B4-BE49-F238E27FC236}">
                <a16:creationId xmlns:a16="http://schemas.microsoft.com/office/drawing/2014/main" id="{E2F922D8-E201-7EEC-7207-D24F1432DE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76B21ECB-DAA0-F496-22C4-471A0DDEE5B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61500" y="111125"/>
            <a:ext cx="22336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89249A54-0F2B-44F4-E52C-54EDEEC726D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59650" y="6484938"/>
            <a:ext cx="48323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5ED6F53D-F6D5-5F49-1FD4-33EE8CC2FB0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FA496E-DB14-2ADD-8BEF-54BA853916E7}"/>
              </a:ext>
            </a:extLst>
          </p:cNvPr>
          <p:cNvSpPr>
            <a:spLocks noGrp="1"/>
          </p:cNvSpPr>
          <p:nvPr>
            <p:ph type="sldNum" sz="quarter" idx="10"/>
          </p:nvPr>
        </p:nvSpPr>
        <p:spPr>
          <a:xfrm>
            <a:off x="8610600" y="6188075"/>
            <a:ext cx="2743200" cy="298450"/>
          </a:xfrm>
        </p:spPr>
        <p:txBody>
          <a:bodyPr/>
          <a:lstStyle>
            <a:lvl1pPr>
              <a:defRPr/>
            </a:lvl1pPr>
          </a:lstStyle>
          <a:p>
            <a:pPr>
              <a:defRPr/>
            </a:pPr>
            <a:fld id="{483BA8A8-CCC8-3245-885F-79BBFEDBDC8B}" type="slidenum">
              <a:rPr lang="en-US" altLang="en-US"/>
              <a:pPr>
                <a:defRPr/>
              </a:pPr>
              <a:t>‹#›</a:t>
            </a:fld>
            <a:endParaRPr lang="en-US" altLang="en-US"/>
          </a:p>
        </p:txBody>
      </p:sp>
    </p:spTree>
    <p:extLst>
      <p:ext uri="{BB962C8B-B14F-4D97-AF65-F5344CB8AC3E}">
        <p14:creationId xmlns:p14="http://schemas.microsoft.com/office/powerpoint/2010/main" val="944678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0DBFF8D8-0DB9-3E3A-9F16-92D57A93FB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ACE859E-DF8B-6897-1F5A-7BF429E70A1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712913"/>
            <a:ext cx="76088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D298AAAF-3D5D-D6AE-D0AF-F8844ADEDA1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59650" y="6484938"/>
            <a:ext cx="48323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92B66D99-3E82-3FBD-A5F9-A5691A55309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00" y="249238"/>
            <a:ext cx="3621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42EF58AE-38E3-003E-B782-A4C87DB917C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8979" y="1717928"/>
            <a:ext cx="7177996" cy="2052996"/>
          </a:xfrm>
        </p:spPr>
        <p:txBody>
          <a:bodyPr anchor="b">
            <a:normAutofit/>
          </a:bodyPr>
          <a:lstStyle>
            <a:lvl1pPr>
              <a:defRPr sz="33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21979" y="3776670"/>
            <a:ext cx="7184996" cy="1374972"/>
          </a:xfrm>
        </p:spPr>
        <p:txBody>
          <a:bodyPr>
            <a:normAutofit/>
          </a:bodyPr>
          <a:lstStyle>
            <a:lvl1pPr marL="0" indent="0">
              <a:buNone/>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F777BEE8-07E9-6BA6-F084-1E2F230FE666}"/>
              </a:ext>
            </a:extLst>
          </p:cNvPr>
          <p:cNvSpPr>
            <a:spLocks noGrp="1"/>
          </p:cNvSpPr>
          <p:nvPr>
            <p:ph type="sldNum" sz="quarter" idx="10"/>
          </p:nvPr>
        </p:nvSpPr>
        <p:spPr>
          <a:xfrm>
            <a:off x="8610600" y="6188075"/>
            <a:ext cx="2743200" cy="298450"/>
          </a:xfrm>
        </p:spPr>
        <p:txBody>
          <a:bodyPr/>
          <a:lstStyle>
            <a:lvl1pPr>
              <a:defRPr/>
            </a:lvl1pPr>
          </a:lstStyle>
          <a:p>
            <a:pPr>
              <a:defRPr/>
            </a:pPr>
            <a:fld id="{45F777FE-6280-904A-B634-F6F102B7709E}" type="slidenum">
              <a:rPr lang="en-US" altLang="en-US"/>
              <a:pPr>
                <a:defRPr/>
              </a:pPr>
              <a:t>‹#›</a:t>
            </a:fld>
            <a:endParaRPr lang="en-US" altLang="en-US"/>
          </a:p>
        </p:txBody>
      </p:sp>
    </p:spTree>
    <p:extLst>
      <p:ext uri="{BB962C8B-B14F-4D97-AF65-F5344CB8AC3E}">
        <p14:creationId xmlns:p14="http://schemas.microsoft.com/office/powerpoint/2010/main" val="42146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94E24-4A57-B0D0-CE5E-09D45C7BE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4088D3-5DF2-9DEC-0694-EB82461AB0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1817EA-2AF7-2824-8B14-0CC8B5BCD815}"/>
              </a:ext>
            </a:extLst>
          </p:cNvPr>
          <p:cNvSpPr>
            <a:spLocks noGrp="1"/>
          </p:cNvSpPr>
          <p:nvPr>
            <p:ph type="dt" sz="half" idx="10"/>
          </p:nvPr>
        </p:nvSpPr>
        <p:spPr/>
        <p:txBody>
          <a:bodyPr/>
          <a:lstStyle/>
          <a:p>
            <a:fld id="{D1A258C0-5EB7-4BCB-93C2-733CB886B419}" type="datetime1">
              <a:rPr lang="zh-CN" altLang="en-US" smtClean="0"/>
              <a:t>2026/1/14</a:t>
            </a:fld>
            <a:endParaRPr lang="zh-CN" altLang="en-US"/>
          </a:p>
        </p:txBody>
      </p:sp>
      <p:sp>
        <p:nvSpPr>
          <p:cNvPr id="5" name="页脚占位符 4">
            <a:extLst>
              <a:ext uri="{FF2B5EF4-FFF2-40B4-BE49-F238E27FC236}">
                <a16:creationId xmlns:a16="http://schemas.microsoft.com/office/drawing/2014/main" id="{B4A6D84C-0D20-01BE-A28A-A161D01DD4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E85DEF-54DA-A3E3-B9C7-F63A4F1C95D1}"/>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9556063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6" descr="ppt template2.jpg">
            <a:extLst>
              <a:ext uri="{FF2B5EF4-FFF2-40B4-BE49-F238E27FC236}">
                <a16:creationId xmlns:a16="http://schemas.microsoft.com/office/drawing/2014/main" id="{B63A3307-F2A3-D6D4-814E-637317B1E2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A862E91-A68B-9B98-4D64-221AA8D2E9F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712913"/>
            <a:ext cx="76088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C76CA278-6364-6234-8B47-B1D36FD75DD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24376" y="6397624"/>
            <a:ext cx="4667624" cy="46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C6A74CD3-97B9-FEEE-3BD6-4FEF1D73D35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00" y="249238"/>
            <a:ext cx="3621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8979" y="1717928"/>
            <a:ext cx="7177996" cy="2052996"/>
          </a:xfrm>
        </p:spPr>
        <p:txBody>
          <a:bodyPr anchor="b">
            <a:normAutofit/>
          </a:bodyPr>
          <a:lstStyle>
            <a:lvl1pPr>
              <a:defRPr sz="33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21979" y="3776670"/>
            <a:ext cx="7184996" cy="1374972"/>
          </a:xfrm>
        </p:spPr>
        <p:txBody>
          <a:bodyPr>
            <a:normAutofit/>
          </a:bodyPr>
          <a:lstStyle>
            <a:lvl1pPr marL="0" indent="0">
              <a:buNone/>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087BB7A9-7A4E-2472-8F44-926062B6677D}"/>
              </a:ext>
            </a:extLst>
          </p:cNvPr>
          <p:cNvSpPr>
            <a:spLocks noGrp="1"/>
          </p:cNvSpPr>
          <p:nvPr>
            <p:ph type="sldNum" sz="quarter" idx="10"/>
          </p:nvPr>
        </p:nvSpPr>
        <p:spPr>
          <a:xfrm>
            <a:off x="8685213" y="5518150"/>
            <a:ext cx="2743200" cy="298450"/>
          </a:xfrm>
        </p:spPr>
        <p:txBody>
          <a:bodyPr/>
          <a:lstStyle>
            <a:lvl1pPr>
              <a:defRPr/>
            </a:lvl1pPr>
          </a:lstStyle>
          <a:p>
            <a:pPr>
              <a:defRPr/>
            </a:pPr>
            <a:fld id="{988A6900-8D22-294D-8F18-FA87E23D46D7}" type="slidenum">
              <a:rPr lang="en-US" altLang="en-US"/>
              <a:pPr>
                <a:defRPr/>
              </a:pPr>
              <a:t>‹#›</a:t>
            </a:fld>
            <a:endParaRPr lang="en-US" altLang="en-US" dirty="0"/>
          </a:p>
        </p:txBody>
      </p:sp>
    </p:spTree>
    <p:extLst>
      <p:ext uri="{BB962C8B-B14F-4D97-AF65-F5344CB8AC3E}">
        <p14:creationId xmlns:p14="http://schemas.microsoft.com/office/powerpoint/2010/main" val="436243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6" descr="ppt template.jpg">
            <a:extLst>
              <a:ext uri="{FF2B5EF4-FFF2-40B4-BE49-F238E27FC236}">
                <a16:creationId xmlns:a16="http://schemas.microsoft.com/office/drawing/2014/main" id="{BACA76CB-0C85-0382-AA6D-EDC177FF21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96C7AA0E-4BD8-3838-6E46-EBB5883896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F25D0426-E700-34D9-74E8-3CF7804398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12EDEF4-CA63-4484-99D1-0BC4A87C33E1}"/>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10">
            <a:extLst>
              <a:ext uri="{FF2B5EF4-FFF2-40B4-BE49-F238E27FC236}">
                <a16:creationId xmlns:a16="http://schemas.microsoft.com/office/drawing/2014/main" id="{153AB8B3-D3C6-7A9F-29D4-4CCA45DC4B8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ctrTitle"/>
          </p:nvPr>
        </p:nvSpPr>
        <p:spPr>
          <a:xfrm>
            <a:off x="428976" y="3333750"/>
            <a:ext cx="6972941"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2" name="Subtitle 2"/>
          <p:cNvSpPr>
            <a:spLocks noGrp="1"/>
          </p:cNvSpPr>
          <p:nvPr>
            <p:ph type="subTitle" idx="1"/>
          </p:nvPr>
        </p:nvSpPr>
        <p:spPr>
          <a:xfrm>
            <a:off x="440429" y="4876800"/>
            <a:ext cx="6960067"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654906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6" descr="ppt template3.jpg">
            <a:extLst>
              <a:ext uri="{FF2B5EF4-FFF2-40B4-BE49-F238E27FC236}">
                <a16:creationId xmlns:a16="http://schemas.microsoft.com/office/drawing/2014/main" id="{9D618D29-0C05-0FA6-43AD-BE5FB43159C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DA9E757F-DB40-6E57-2322-E242E64254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04312" y="3089835"/>
            <a:ext cx="4187687" cy="37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1D79D5E1-1F96-8B62-076D-7D790F64F34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46756" y="6324117"/>
            <a:ext cx="338682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D3F83E0-C72F-C234-EDDD-EF961578E269}"/>
              </a:ext>
            </a:extLst>
          </p:cNvPr>
          <p:cNvSpPr/>
          <p:nvPr userDrawn="1"/>
        </p:nvSpPr>
        <p:spPr>
          <a:xfrm>
            <a:off x="-1" y="3089835"/>
            <a:ext cx="8004311" cy="376816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5"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020008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6" descr="ppt template6.jpg">
            <a:extLst>
              <a:ext uri="{FF2B5EF4-FFF2-40B4-BE49-F238E27FC236}">
                <a16:creationId xmlns:a16="http://schemas.microsoft.com/office/drawing/2014/main" id="{E798B755-09DC-DD2B-4306-FDF1BDEDFB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DB580865-0FB1-F544-82E6-01FFDEBE08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93C6393-2B36-EF2E-0090-CDA63B1CC58C}"/>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 name="Picture 9">
            <a:extLst>
              <a:ext uri="{FF2B5EF4-FFF2-40B4-BE49-F238E27FC236}">
                <a16:creationId xmlns:a16="http://schemas.microsoft.com/office/drawing/2014/main" id="{36BE9EFE-1500-34EC-FCFE-6CDF28E284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B34CD8F5-C281-A48C-CF71-FD69AA21444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dirty="0"/>
              <a:t>Click to edit Master title style</a:t>
            </a:r>
          </a:p>
        </p:txBody>
      </p:sp>
      <p:sp>
        <p:nvSpPr>
          <p:cNvPr id="13"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318747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 name="Picture 6" descr="ppt template8.jpg">
            <a:extLst>
              <a:ext uri="{FF2B5EF4-FFF2-40B4-BE49-F238E27FC236}">
                <a16:creationId xmlns:a16="http://schemas.microsoft.com/office/drawing/2014/main" id="{F59B68E1-3249-62A5-2D62-2949A63F442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422F98A9-CE41-72A0-EA10-5FB44EE857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9338" y="3333750"/>
            <a:ext cx="479266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751B80B-8644-0C9F-8F4E-04E88368D476}"/>
              </a:ext>
            </a:extLst>
          </p:cNvPr>
          <p:cNvSpPr/>
          <p:nvPr userDrawn="1"/>
        </p:nvSpPr>
        <p:spPr>
          <a:xfrm>
            <a:off x="0" y="3336925"/>
            <a:ext cx="7399338" cy="352107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 name="Picture 9">
            <a:extLst>
              <a:ext uri="{FF2B5EF4-FFF2-40B4-BE49-F238E27FC236}">
                <a16:creationId xmlns:a16="http://schemas.microsoft.com/office/drawing/2014/main" id="{9FD60391-D478-911C-3265-79E4A38EBE3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83538" y="6297613"/>
            <a:ext cx="36353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3362B6E8-3FC6-E137-C61E-C9C7BD6B226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428977" y="3333750"/>
            <a:ext cx="6960375" cy="1543050"/>
          </a:xfrm>
        </p:spPr>
        <p:txBody>
          <a:bodyPr anchor="b">
            <a:normAutofit/>
          </a:bodyPr>
          <a:lstStyle>
            <a:lvl1pPr algn="l">
              <a:defRPr sz="3300" b="0">
                <a:solidFill>
                  <a:srgbClr val="7030A0"/>
                </a:solidFill>
              </a:defRPr>
            </a:lvl1pPr>
          </a:lstStyle>
          <a:p>
            <a:r>
              <a:rPr lang="en-US"/>
              <a:t>Click to edit Master title style</a:t>
            </a:r>
            <a:endParaRPr lang="en-US" dirty="0"/>
          </a:p>
        </p:txBody>
      </p:sp>
      <p:sp>
        <p:nvSpPr>
          <p:cNvPr id="13" name="Subtitle 2"/>
          <p:cNvSpPr>
            <a:spLocks noGrp="1"/>
          </p:cNvSpPr>
          <p:nvPr>
            <p:ph type="subTitle" idx="1"/>
          </p:nvPr>
        </p:nvSpPr>
        <p:spPr>
          <a:xfrm>
            <a:off x="440427" y="4876800"/>
            <a:ext cx="6947524" cy="1329796"/>
          </a:xfrm>
        </p:spPr>
        <p:txBody>
          <a:bodyPr>
            <a:normAutofit/>
          </a:bodyPr>
          <a:lstStyle>
            <a:lvl1pPr marL="0" indent="0" algn="l">
              <a:buNone/>
              <a:defRPr sz="135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695975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6" descr="ppt template14.jpg">
            <a:extLst>
              <a:ext uri="{FF2B5EF4-FFF2-40B4-BE49-F238E27FC236}">
                <a16:creationId xmlns:a16="http://schemas.microsoft.com/office/drawing/2014/main" id="{88D8409C-DB73-9583-D1E2-F87DBF2AC5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0CC0A16A-B7F6-7B62-71DC-E927E4F53F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60658" y="6484938"/>
            <a:ext cx="4231341"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32DB0096-CF95-91AA-EF2A-A5946E7C41D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90740" y="70764"/>
            <a:ext cx="2206811" cy="3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6B35B6AC-214E-F6E7-9C6B-9F2214D5353A}"/>
              </a:ext>
            </a:extLst>
          </p:cNvPr>
          <p:cNvSpPr>
            <a:spLocks noGrp="1"/>
          </p:cNvSpPr>
          <p:nvPr>
            <p:ph type="sldNum" sz="quarter" idx="10"/>
          </p:nvPr>
        </p:nvSpPr>
        <p:spPr>
          <a:xfrm>
            <a:off x="9363636" y="6165011"/>
            <a:ext cx="2743200" cy="298450"/>
          </a:xfrm>
        </p:spPr>
        <p:txBody>
          <a:bodyPr/>
          <a:lstStyle>
            <a:lvl1pPr>
              <a:defRPr sz="2000"/>
            </a:lvl1pPr>
          </a:lstStyle>
          <a:p>
            <a:pPr>
              <a:defRPr/>
            </a:pPr>
            <a:fld id="{BC70A5BD-D61F-A044-9A2F-C2A17C1BB5EE}" type="slidenum">
              <a:rPr lang="en-US" altLang="en-US" smtClean="0"/>
              <a:pPr>
                <a:defRPr/>
              </a:pPr>
              <a:t>‹#›</a:t>
            </a:fld>
            <a:endParaRPr lang="en-US" altLang="en-US" dirty="0"/>
          </a:p>
        </p:txBody>
      </p:sp>
      <p:sp>
        <p:nvSpPr>
          <p:cNvPr id="8" name="Date Placeholder 7">
            <a:extLst>
              <a:ext uri="{FF2B5EF4-FFF2-40B4-BE49-F238E27FC236}">
                <a16:creationId xmlns:a16="http://schemas.microsoft.com/office/drawing/2014/main" id="{63EBE484-8BF1-4592-A580-A2D9D2BD582F}"/>
              </a:ext>
            </a:extLst>
          </p:cNvPr>
          <p:cNvSpPr>
            <a:spLocks noGrp="1"/>
          </p:cNvSpPr>
          <p:nvPr>
            <p:ph type="dt" sz="half" idx="11"/>
          </p:nvPr>
        </p:nvSpPr>
        <p:spPr/>
        <p:txBody>
          <a:bodyPr/>
          <a:lstStyle/>
          <a:p>
            <a:pPr>
              <a:defRPr/>
            </a:pPr>
            <a:fld id="{8AD0F902-E894-B443-9D0A-F989BEEAE936}" type="datetimeFigureOut">
              <a:rPr lang="en-US" smtClean="0"/>
              <a:pPr>
                <a:defRPr/>
              </a:pPr>
              <a:t>1/14/2026</a:t>
            </a:fld>
            <a:endParaRPr lang="en-US" dirty="0"/>
          </a:p>
        </p:txBody>
      </p:sp>
      <p:sp>
        <p:nvSpPr>
          <p:cNvPr id="9" name="Title 8">
            <a:extLst>
              <a:ext uri="{FF2B5EF4-FFF2-40B4-BE49-F238E27FC236}">
                <a16:creationId xmlns:a16="http://schemas.microsoft.com/office/drawing/2014/main" id="{843464A7-A46B-2539-8804-E5EB1585B8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296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6" descr="ppt template15.jpg">
            <a:extLst>
              <a:ext uri="{FF2B5EF4-FFF2-40B4-BE49-F238E27FC236}">
                <a16:creationId xmlns:a16="http://schemas.microsoft.com/office/drawing/2014/main" id="{E2F922D8-E201-7EEC-7207-D24F1432DE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76B21ECB-DAA0-F496-22C4-471A0DDEE5B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61500" y="111125"/>
            <a:ext cx="22336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89249A54-0F2B-44F4-E52C-54EDEEC726D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59650" y="6484938"/>
            <a:ext cx="48323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5ED6F53D-F6D5-5F49-1FD4-33EE8CC2FB0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A7FA496E-DB14-2ADD-8BEF-54BA853916E7}"/>
              </a:ext>
            </a:extLst>
          </p:cNvPr>
          <p:cNvSpPr>
            <a:spLocks noGrp="1"/>
          </p:cNvSpPr>
          <p:nvPr>
            <p:ph type="sldNum" sz="quarter" idx="10"/>
          </p:nvPr>
        </p:nvSpPr>
        <p:spPr>
          <a:xfrm>
            <a:off x="8610600" y="6188075"/>
            <a:ext cx="2743200" cy="298450"/>
          </a:xfrm>
        </p:spPr>
        <p:txBody>
          <a:bodyPr/>
          <a:lstStyle>
            <a:lvl1pPr>
              <a:defRPr/>
            </a:lvl1pPr>
          </a:lstStyle>
          <a:p>
            <a:pPr>
              <a:defRPr/>
            </a:pPr>
            <a:fld id="{483BA8A8-CCC8-3245-885F-79BBFEDBDC8B}" type="slidenum">
              <a:rPr lang="en-US" altLang="en-US"/>
              <a:pPr>
                <a:defRPr/>
              </a:pPr>
              <a:t>‹#›</a:t>
            </a:fld>
            <a:endParaRPr lang="en-US" altLang="en-US"/>
          </a:p>
        </p:txBody>
      </p:sp>
    </p:spTree>
    <p:extLst>
      <p:ext uri="{BB962C8B-B14F-4D97-AF65-F5344CB8AC3E}">
        <p14:creationId xmlns:p14="http://schemas.microsoft.com/office/powerpoint/2010/main" val="2998527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ppt template.jpg">
            <a:extLst>
              <a:ext uri="{FF2B5EF4-FFF2-40B4-BE49-F238E27FC236}">
                <a16:creationId xmlns:a16="http://schemas.microsoft.com/office/drawing/2014/main" id="{0DBFF8D8-0DB9-3E3A-9F16-92D57A93FB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ACE859E-DF8B-6897-1F5A-7BF429E70A1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712913"/>
            <a:ext cx="76088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D298AAAF-3D5D-D6AE-D0AF-F8844ADEDA1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59650" y="6484938"/>
            <a:ext cx="48323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92B66D99-3E82-3FBD-A5F9-A5691A55309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00" y="249238"/>
            <a:ext cx="3621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42EF58AE-38E3-003E-B782-A4C87DB917C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8979" y="1717928"/>
            <a:ext cx="7177996" cy="2052996"/>
          </a:xfrm>
        </p:spPr>
        <p:txBody>
          <a:bodyPr anchor="b">
            <a:normAutofit/>
          </a:bodyPr>
          <a:lstStyle>
            <a:lvl1pPr>
              <a:defRPr sz="33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21979" y="3776670"/>
            <a:ext cx="7184996" cy="1374972"/>
          </a:xfrm>
        </p:spPr>
        <p:txBody>
          <a:bodyPr>
            <a:normAutofit/>
          </a:bodyPr>
          <a:lstStyle>
            <a:lvl1pPr marL="0" indent="0">
              <a:buNone/>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F777BEE8-07E9-6BA6-F084-1E2F230FE666}"/>
              </a:ext>
            </a:extLst>
          </p:cNvPr>
          <p:cNvSpPr>
            <a:spLocks noGrp="1"/>
          </p:cNvSpPr>
          <p:nvPr>
            <p:ph type="sldNum" sz="quarter" idx="10"/>
          </p:nvPr>
        </p:nvSpPr>
        <p:spPr>
          <a:xfrm>
            <a:off x="8610600" y="6188075"/>
            <a:ext cx="2743200" cy="298450"/>
          </a:xfrm>
        </p:spPr>
        <p:txBody>
          <a:bodyPr/>
          <a:lstStyle>
            <a:lvl1pPr>
              <a:defRPr/>
            </a:lvl1pPr>
          </a:lstStyle>
          <a:p>
            <a:pPr>
              <a:defRPr/>
            </a:pPr>
            <a:fld id="{45F777FE-6280-904A-B634-F6F102B7709E}" type="slidenum">
              <a:rPr lang="en-US" altLang="en-US"/>
              <a:pPr>
                <a:defRPr/>
              </a:pPr>
              <a:t>‹#›</a:t>
            </a:fld>
            <a:endParaRPr lang="en-US" altLang="en-US"/>
          </a:p>
        </p:txBody>
      </p:sp>
    </p:spTree>
    <p:extLst>
      <p:ext uri="{BB962C8B-B14F-4D97-AF65-F5344CB8AC3E}">
        <p14:creationId xmlns:p14="http://schemas.microsoft.com/office/powerpoint/2010/main" val="201317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6" descr="ppt template2.jpg">
            <a:extLst>
              <a:ext uri="{FF2B5EF4-FFF2-40B4-BE49-F238E27FC236}">
                <a16:creationId xmlns:a16="http://schemas.microsoft.com/office/drawing/2014/main" id="{B63A3307-F2A3-D6D4-814E-637317B1E2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CA862E91-A68B-9B98-4D64-221AA8D2E9F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712913"/>
            <a:ext cx="76088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C76CA278-6364-6234-8B47-B1D36FD75DD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254750" y="6188075"/>
            <a:ext cx="59372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C6A74CD3-97B9-FEEE-3BD6-4FEF1D73D35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00" y="249238"/>
            <a:ext cx="3621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4CB4A1D6-3E64-7AC4-EA7D-69C0580EEEF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9738" y="6297613"/>
            <a:ext cx="197326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28979" y="1717928"/>
            <a:ext cx="7177996" cy="2052996"/>
          </a:xfrm>
        </p:spPr>
        <p:txBody>
          <a:bodyPr anchor="b">
            <a:normAutofit/>
          </a:bodyPr>
          <a:lstStyle>
            <a:lvl1pPr>
              <a:defRPr sz="33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21979" y="3776670"/>
            <a:ext cx="7184996" cy="1374972"/>
          </a:xfrm>
        </p:spPr>
        <p:txBody>
          <a:bodyPr>
            <a:normAutofit/>
          </a:bodyPr>
          <a:lstStyle>
            <a:lvl1pPr marL="0" indent="0">
              <a:buNone/>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087BB7A9-7A4E-2472-8F44-926062B6677D}"/>
              </a:ext>
            </a:extLst>
          </p:cNvPr>
          <p:cNvSpPr>
            <a:spLocks noGrp="1"/>
          </p:cNvSpPr>
          <p:nvPr>
            <p:ph type="sldNum" sz="quarter" idx="10"/>
          </p:nvPr>
        </p:nvSpPr>
        <p:spPr>
          <a:xfrm>
            <a:off x="8685213" y="5518150"/>
            <a:ext cx="2743200" cy="298450"/>
          </a:xfrm>
        </p:spPr>
        <p:txBody>
          <a:bodyPr/>
          <a:lstStyle>
            <a:lvl1pPr>
              <a:defRPr/>
            </a:lvl1pPr>
          </a:lstStyle>
          <a:p>
            <a:pPr>
              <a:defRPr/>
            </a:pPr>
            <a:fld id="{988A6900-8D22-294D-8F18-FA87E23D46D7}" type="slidenum">
              <a:rPr lang="en-US" altLang="en-US"/>
              <a:pPr>
                <a:defRPr/>
              </a:pPr>
              <a:t>‹#›</a:t>
            </a:fld>
            <a:endParaRPr lang="en-US" altLang="en-US" dirty="0"/>
          </a:p>
        </p:txBody>
      </p:sp>
    </p:spTree>
    <p:extLst>
      <p:ext uri="{BB962C8B-B14F-4D97-AF65-F5344CB8AC3E}">
        <p14:creationId xmlns:p14="http://schemas.microsoft.com/office/powerpoint/2010/main" val="265065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4F8B6-FF88-9A69-CFC8-CBD15F1FC4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59D8F0-A18F-95A6-D28B-682D68F749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5F08426-E6C3-2059-B0F2-D9675B640164}"/>
              </a:ext>
            </a:extLst>
          </p:cNvPr>
          <p:cNvSpPr>
            <a:spLocks noGrp="1"/>
          </p:cNvSpPr>
          <p:nvPr>
            <p:ph type="dt" sz="half" idx="10"/>
          </p:nvPr>
        </p:nvSpPr>
        <p:spPr/>
        <p:txBody>
          <a:bodyPr/>
          <a:lstStyle/>
          <a:p>
            <a:fld id="{A64A1DA2-956E-431F-BBC9-C26668CEA612}" type="datetime1">
              <a:rPr lang="zh-CN" altLang="en-US" smtClean="0"/>
              <a:t>2026/1/14</a:t>
            </a:fld>
            <a:endParaRPr lang="zh-CN" altLang="en-US"/>
          </a:p>
        </p:txBody>
      </p:sp>
      <p:sp>
        <p:nvSpPr>
          <p:cNvPr id="5" name="页脚占位符 4">
            <a:extLst>
              <a:ext uri="{FF2B5EF4-FFF2-40B4-BE49-F238E27FC236}">
                <a16:creationId xmlns:a16="http://schemas.microsoft.com/office/drawing/2014/main" id="{F33FAEDD-A3BA-8080-59B5-F9E0CD6ABF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DF6DA9-F0E6-A18F-1807-F123B6506563}"/>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351748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16735-EEE6-644B-498D-D302526D87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59DA52-89B4-95B0-CD43-ACC2C6D24B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D521ACC-973E-1E8F-512C-2A5BB3E25C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CC55DF-F83F-A100-9A49-4A5C118A629B}"/>
              </a:ext>
            </a:extLst>
          </p:cNvPr>
          <p:cNvSpPr>
            <a:spLocks noGrp="1"/>
          </p:cNvSpPr>
          <p:nvPr>
            <p:ph type="dt" sz="half" idx="10"/>
          </p:nvPr>
        </p:nvSpPr>
        <p:spPr/>
        <p:txBody>
          <a:bodyPr/>
          <a:lstStyle/>
          <a:p>
            <a:fld id="{752E2E38-E590-4CF3-8A0F-E3A624D6CDB6}" type="datetime1">
              <a:rPr lang="zh-CN" altLang="en-US" smtClean="0"/>
              <a:t>2026/1/14</a:t>
            </a:fld>
            <a:endParaRPr lang="zh-CN" altLang="en-US"/>
          </a:p>
        </p:txBody>
      </p:sp>
      <p:sp>
        <p:nvSpPr>
          <p:cNvPr id="6" name="页脚占位符 5">
            <a:extLst>
              <a:ext uri="{FF2B5EF4-FFF2-40B4-BE49-F238E27FC236}">
                <a16:creationId xmlns:a16="http://schemas.microsoft.com/office/drawing/2014/main" id="{D5BCDFBC-1FC2-702B-A72A-5B60922AC8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392194-B04A-E403-A640-B8A993F0A4A4}"/>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3705103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6B791-440E-E88B-5FE2-BD75498F50E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D0A4DA2-1E12-C38D-23C3-84F90A05B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F455AF2-24CC-B969-D8B0-0962909F961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2639415-F279-2477-8A56-C7DC889747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C43045-B2BC-9911-19B6-3A17DD0626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AA9880-4437-16BE-5A3E-BDE038EB3C88}"/>
              </a:ext>
            </a:extLst>
          </p:cNvPr>
          <p:cNvSpPr>
            <a:spLocks noGrp="1"/>
          </p:cNvSpPr>
          <p:nvPr>
            <p:ph type="dt" sz="half" idx="10"/>
          </p:nvPr>
        </p:nvSpPr>
        <p:spPr/>
        <p:txBody>
          <a:bodyPr/>
          <a:lstStyle/>
          <a:p>
            <a:fld id="{B69EB3B9-7646-4C42-B885-48EF3BAE8898}" type="datetime1">
              <a:rPr lang="zh-CN" altLang="en-US" smtClean="0"/>
              <a:t>2026/1/14</a:t>
            </a:fld>
            <a:endParaRPr lang="zh-CN" altLang="en-US"/>
          </a:p>
        </p:txBody>
      </p:sp>
      <p:sp>
        <p:nvSpPr>
          <p:cNvPr id="8" name="页脚占位符 7">
            <a:extLst>
              <a:ext uri="{FF2B5EF4-FFF2-40B4-BE49-F238E27FC236}">
                <a16:creationId xmlns:a16="http://schemas.microsoft.com/office/drawing/2014/main" id="{E8D7C13A-25D0-B25F-0824-9B164F9001A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2F881E3-31CE-1E82-E486-4D0060EABD37}"/>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308596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2AEE2-AD35-CFF6-D0E2-E57558A8D9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714F27-F33F-BAA7-D345-9061D8089F1F}"/>
              </a:ext>
            </a:extLst>
          </p:cNvPr>
          <p:cNvSpPr>
            <a:spLocks noGrp="1"/>
          </p:cNvSpPr>
          <p:nvPr>
            <p:ph type="dt" sz="half" idx="10"/>
          </p:nvPr>
        </p:nvSpPr>
        <p:spPr/>
        <p:txBody>
          <a:bodyPr/>
          <a:lstStyle/>
          <a:p>
            <a:fld id="{201434DF-1A2E-4B36-BAC9-E5B7AEE1E809}" type="datetime1">
              <a:rPr lang="zh-CN" altLang="en-US" smtClean="0"/>
              <a:t>2026/1/14</a:t>
            </a:fld>
            <a:endParaRPr lang="zh-CN" altLang="en-US"/>
          </a:p>
        </p:txBody>
      </p:sp>
      <p:sp>
        <p:nvSpPr>
          <p:cNvPr id="4" name="页脚占位符 3">
            <a:extLst>
              <a:ext uri="{FF2B5EF4-FFF2-40B4-BE49-F238E27FC236}">
                <a16:creationId xmlns:a16="http://schemas.microsoft.com/office/drawing/2014/main" id="{658A4AC2-1F24-4E98-E878-7D04BF3AF8B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62DFC5-F01D-9F9B-196F-AAD69830CE0B}"/>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240880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1AB7F4-B8D9-678C-537C-8A6DAB6EA7B5}"/>
              </a:ext>
            </a:extLst>
          </p:cNvPr>
          <p:cNvSpPr>
            <a:spLocks noGrp="1"/>
          </p:cNvSpPr>
          <p:nvPr>
            <p:ph type="dt" sz="half" idx="10"/>
          </p:nvPr>
        </p:nvSpPr>
        <p:spPr/>
        <p:txBody>
          <a:bodyPr/>
          <a:lstStyle/>
          <a:p>
            <a:fld id="{2EBEF212-86BC-4031-9F65-67937402E20B}" type="datetime1">
              <a:rPr lang="zh-CN" altLang="en-US" smtClean="0"/>
              <a:t>2026/1/14</a:t>
            </a:fld>
            <a:endParaRPr lang="zh-CN" altLang="en-US"/>
          </a:p>
        </p:txBody>
      </p:sp>
      <p:sp>
        <p:nvSpPr>
          <p:cNvPr id="3" name="页脚占位符 2">
            <a:extLst>
              <a:ext uri="{FF2B5EF4-FFF2-40B4-BE49-F238E27FC236}">
                <a16:creationId xmlns:a16="http://schemas.microsoft.com/office/drawing/2014/main" id="{366DACCB-D546-9FFA-3DD9-F957B15A8DD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9C51CCD-C801-13EF-EA7E-3D44CCA9B766}"/>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142969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C0720-83F4-8190-3B55-6935D8C2E1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7FB6C8-F9FF-0FC9-2641-8F8120DD1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D1C39C3-5A8A-41E4-FC39-F7BD42207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608233-CD1E-D9F2-4E18-D27D343F3749}"/>
              </a:ext>
            </a:extLst>
          </p:cNvPr>
          <p:cNvSpPr>
            <a:spLocks noGrp="1"/>
          </p:cNvSpPr>
          <p:nvPr>
            <p:ph type="dt" sz="half" idx="10"/>
          </p:nvPr>
        </p:nvSpPr>
        <p:spPr/>
        <p:txBody>
          <a:bodyPr/>
          <a:lstStyle/>
          <a:p>
            <a:fld id="{83A1F505-EAA4-4385-87E2-A3091D12CADA}" type="datetime1">
              <a:rPr lang="zh-CN" altLang="en-US" smtClean="0"/>
              <a:t>2026/1/14</a:t>
            </a:fld>
            <a:endParaRPr lang="zh-CN" altLang="en-US"/>
          </a:p>
        </p:txBody>
      </p:sp>
      <p:sp>
        <p:nvSpPr>
          <p:cNvPr id="6" name="页脚占位符 5">
            <a:extLst>
              <a:ext uri="{FF2B5EF4-FFF2-40B4-BE49-F238E27FC236}">
                <a16:creationId xmlns:a16="http://schemas.microsoft.com/office/drawing/2014/main" id="{13D0D41F-0C42-2570-14A9-724A1EC482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3A6220-97EF-9C50-32F1-ADEA17E663F0}"/>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426482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3387E-0EC1-3251-F8DC-8884A0D28B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887BDB-FAB0-2492-6BB5-0258A5D1AF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70B4C1-D62D-762E-3E25-A97E947DE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6A3D0C-8D6D-780C-7CF5-BBF136032187}"/>
              </a:ext>
            </a:extLst>
          </p:cNvPr>
          <p:cNvSpPr>
            <a:spLocks noGrp="1"/>
          </p:cNvSpPr>
          <p:nvPr>
            <p:ph type="dt" sz="half" idx="10"/>
          </p:nvPr>
        </p:nvSpPr>
        <p:spPr/>
        <p:txBody>
          <a:bodyPr/>
          <a:lstStyle/>
          <a:p>
            <a:fld id="{F24D7195-C53B-43F1-914E-11DA20A0572F}" type="datetime1">
              <a:rPr lang="zh-CN" altLang="en-US" smtClean="0"/>
              <a:t>2026/1/14</a:t>
            </a:fld>
            <a:endParaRPr lang="zh-CN" altLang="en-US"/>
          </a:p>
        </p:txBody>
      </p:sp>
      <p:sp>
        <p:nvSpPr>
          <p:cNvPr id="6" name="页脚占位符 5">
            <a:extLst>
              <a:ext uri="{FF2B5EF4-FFF2-40B4-BE49-F238E27FC236}">
                <a16:creationId xmlns:a16="http://schemas.microsoft.com/office/drawing/2014/main" id="{46F2B9B3-F5C9-2CEF-9CB7-0F8D0484BE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C0447F-1F5D-A1EF-43AA-58FB63EF7179}"/>
              </a:ext>
            </a:extLst>
          </p:cNvPr>
          <p:cNvSpPr>
            <a:spLocks noGrp="1"/>
          </p:cNvSpPr>
          <p:nvPr>
            <p:ph type="sldNum" sz="quarter" idx="12"/>
          </p:nvPr>
        </p:nvSpPr>
        <p:spPr/>
        <p:txBody>
          <a:body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71717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A57C3D-C421-A9C9-211E-A9158D42C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A50831-E035-D187-3FD9-8B1EFB941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D38B7B-EBF1-7064-CF98-154A64428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DF603-CBE9-49E8-947A-E7DF1CD073C4}" type="datetime1">
              <a:rPr lang="zh-CN" altLang="en-US" smtClean="0"/>
              <a:t>2026/1/14</a:t>
            </a:fld>
            <a:endParaRPr lang="zh-CN" altLang="en-US"/>
          </a:p>
        </p:txBody>
      </p:sp>
      <p:sp>
        <p:nvSpPr>
          <p:cNvPr id="5" name="页脚占位符 4">
            <a:extLst>
              <a:ext uri="{FF2B5EF4-FFF2-40B4-BE49-F238E27FC236}">
                <a16:creationId xmlns:a16="http://schemas.microsoft.com/office/drawing/2014/main" id="{FB180EBF-A4F7-62CA-C4AE-890D5A759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A5EA8E1-7597-B20A-D0B7-C22BDB5CE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027E7-B534-4FEF-91D5-95DA47CFDE45}" type="slidenum">
              <a:rPr lang="zh-CN" altLang="en-US" smtClean="0"/>
              <a:t>‹#›</a:t>
            </a:fld>
            <a:endParaRPr lang="zh-CN" altLang="en-US"/>
          </a:p>
        </p:txBody>
      </p:sp>
    </p:spTree>
    <p:extLst>
      <p:ext uri="{BB962C8B-B14F-4D97-AF65-F5344CB8AC3E}">
        <p14:creationId xmlns:p14="http://schemas.microsoft.com/office/powerpoint/2010/main" val="3130578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85CBC2B-0D0A-7010-FEF9-8DA0B6848DD7}"/>
              </a:ext>
            </a:extLst>
          </p:cNvPr>
          <p:cNvSpPr>
            <a:spLocks noGrp="1"/>
          </p:cNvSpPr>
          <p:nvPr>
            <p:ph type="title"/>
          </p:nvPr>
        </p:nvSpPr>
        <p:spPr bwMode="auto">
          <a:xfrm>
            <a:off x="355600" y="873125"/>
            <a:ext cx="109982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4A7B5B-F55B-2CAF-6F86-646988070C23}"/>
              </a:ext>
            </a:extLst>
          </p:cNvPr>
          <p:cNvSpPr>
            <a:spLocks noGrp="1"/>
          </p:cNvSpPr>
          <p:nvPr>
            <p:ph type="body" idx="1"/>
          </p:nvPr>
        </p:nvSpPr>
        <p:spPr bwMode="auto">
          <a:xfrm>
            <a:off x="355600" y="2762250"/>
            <a:ext cx="109982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3F0090D-BBE3-EB2E-5036-EBEF38F0955B}"/>
              </a:ext>
            </a:extLst>
          </p:cNvPr>
          <p:cNvSpPr>
            <a:spLocks noGrp="1"/>
          </p:cNvSpPr>
          <p:nvPr>
            <p:ph type="dt" sz="half" idx="2"/>
          </p:nvPr>
        </p:nvSpPr>
        <p:spPr>
          <a:xfrm>
            <a:off x="355600" y="6356350"/>
            <a:ext cx="2743200" cy="296863"/>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8AD0F902-E894-B443-9D0A-F989BEEAE936}" type="datetimeFigureOut">
              <a:rPr lang="en-US"/>
              <a:pPr>
                <a:defRPr/>
              </a:pPr>
              <a:t>1/14/2026</a:t>
            </a:fld>
            <a:endParaRPr lang="en-US" dirty="0"/>
          </a:p>
        </p:txBody>
      </p:sp>
      <p:sp>
        <p:nvSpPr>
          <p:cNvPr id="6" name="Slide Number Placeholder 5">
            <a:extLst>
              <a:ext uri="{FF2B5EF4-FFF2-40B4-BE49-F238E27FC236}">
                <a16:creationId xmlns:a16="http://schemas.microsoft.com/office/drawing/2014/main" id="{55D74B4F-0E97-8F61-DFFF-8DA0C8CEFD4D}"/>
              </a:ext>
            </a:extLst>
          </p:cNvPr>
          <p:cNvSpPr>
            <a:spLocks noGrp="1"/>
          </p:cNvSpPr>
          <p:nvPr>
            <p:ph type="sldNum" sz="quarter" idx="4"/>
          </p:nvPr>
        </p:nvSpPr>
        <p:spPr>
          <a:xfrm>
            <a:off x="8610600" y="6356350"/>
            <a:ext cx="2743200" cy="29686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37B659EB-4DC8-B842-96BD-AAC889037D5F}" type="slidenum">
              <a:rPr lang="en-US" altLang="en-US"/>
              <a:pPr>
                <a:defRPr/>
              </a:pPr>
              <a:t>‹#›</a:t>
            </a:fld>
            <a:endParaRPr lang="en-US" altLang="en-US"/>
          </a:p>
        </p:txBody>
      </p:sp>
    </p:spTree>
    <p:extLst>
      <p:ext uri="{BB962C8B-B14F-4D97-AF65-F5344CB8AC3E}">
        <p14:creationId xmlns:p14="http://schemas.microsoft.com/office/powerpoint/2010/main" val="189854182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txStyles>
    <p:titleStyle>
      <a:lvl1pPr algn="l" rtl="0" eaLnBrk="0" fontAlgn="base" hangingPunct="0">
        <a:lnSpc>
          <a:spcPct val="90000"/>
        </a:lnSpc>
        <a:spcBef>
          <a:spcPct val="0"/>
        </a:spcBef>
        <a:spcAft>
          <a:spcPct val="0"/>
        </a:spcAft>
        <a:defRPr sz="3300" kern="1200">
          <a:solidFill>
            <a:srgbClr val="7030A0"/>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2pPr>
      <a:lvl3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3pPr>
      <a:lvl4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4pPr>
      <a:lvl5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5pPr>
      <a:lvl6pPr marL="342900" algn="l" rtl="0" fontAlgn="base">
        <a:lnSpc>
          <a:spcPct val="90000"/>
        </a:lnSpc>
        <a:spcBef>
          <a:spcPct val="0"/>
        </a:spcBef>
        <a:spcAft>
          <a:spcPct val="0"/>
        </a:spcAft>
        <a:defRPr sz="3300">
          <a:solidFill>
            <a:srgbClr val="7030A0"/>
          </a:solidFill>
          <a:latin typeface="Arial" pitchFamily="34" charset="0"/>
          <a:cs typeface="Arial" pitchFamily="34" charset="0"/>
        </a:defRPr>
      </a:lvl6pPr>
      <a:lvl7pPr marL="685800" algn="l" rtl="0" fontAlgn="base">
        <a:lnSpc>
          <a:spcPct val="90000"/>
        </a:lnSpc>
        <a:spcBef>
          <a:spcPct val="0"/>
        </a:spcBef>
        <a:spcAft>
          <a:spcPct val="0"/>
        </a:spcAft>
        <a:defRPr sz="3300">
          <a:solidFill>
            <a:srgbClr val="7030A0"/>
          </a:solidFill>
          <a:latin typeface="Arial" pitchFamily="34" charset="0"/>
          <a:cs typeface="Arial" pitchFamily="34" charset="0"/>
        </a:defRPr>
      </a:lvl7pPr>
      <a:lvl8pPr marL="1028700" algn="l" rtl="0" fontAlgn="base">
        <a:lnSpc>
          <a:spcPct val="90000"/>
        </a:lnSpc>
        <a:spcBef>
          <a:spcPct val="0"/>
        </a:spcBef>
        <a:spcAft>
          <a:spcPct val="0"/>
        </a:spcAft>
        <a:defRPr sz="3300">
          <a:solidFill>
            <a:srgbClr val="7030A0"/>
          </a:solidFill>
          <a:latin typeface="Arial" pitchFamily="34" charset="0"/>
          <a:cs typeface="Arial" pitchFamily="34" charset="0"/>
        </a:defRPr>
      </a:lvl8pPr>
      <a:lvl9pPr marL="1371600" algn="l" rtl="0" fontAlgn="base">
        <a:lnSpc>
          <a:spcPct val="90000"/>
        </a:lnSpc>
        <a:spcBef>
          <a:spcPct val="0"/>
        </a:spcBef>
        <a:spcAft>
          <a:spcPct val="0"/>
        </a:spcAft>
        <a:defRPr sz="3300">
          <a:solidFill>
            <a:srgbClr val="7030A0"/>
          </a:solidFill>
          <a:latin typeface="Arial" pitchFamily="34" charset="0"/>
          <a:cs typeface="Arial" pitchFamily="34" charset="0"/>
        </a:defRPr>
      </a:lvl9pPr>
    </p:titleStyle>
    <p:bodyStyle>
      <a:lvl1pPr marL="171450" indent="-171450" algn="l" rtl="0" eaLnBrk="0" fontAlgn="base" hangingPunct="0">
        <a:lnSpc>
          <a:spcPct val="90000"/>
        </a:lnSpc>
        <a:spcBef>
          <a:spcPts val="750"/>
        </a:spcBef>
        <a:spcAft>
          <a:spcPct val="0"/>
        </a:spcAft>
        <a:buClr>
          <a:srgbClr val="7F7F7F"/>
        </a:buClr>
        <a:buFont typeface="Arial" panose="020B0604020202020204" pitchFamily="34" charset="0"/>
        <a:buChar char="&gt;"/>
        <a:defRPr sz="2100" kern="1200">
          <a:solidFill>
            <a:srgbClr val="767171"/>
          </a:solidFill>
          <a:latin typeface="Arial" panose="020B0604020202020204" pitchFamily="34" charset="0"/>
          <a:ea typeface="+mn-ea"/>
          <a:cs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rgbClr val="767171"/>
          </a:solidFill>
          <a:latin typeface="Arial" panose="020B0604020202020204" pitchFamily="34" charset="0"/>
          <a:ea typeface="+mn-ea"/>
          <a:cs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85CBC2B-0D0A-7010-FEF9-8DA0B6848DD7}"/>
              </a:ext>
            </a:extLst>
          </p:cNvPr>
          <p:cNvSpPr>
            <a:spLocks noGrp="1"/>
          </p:cNvSpPr>
          <p:nvPr>
            <p:ph type="title"/>
          </p:nvPr>
        </p:nvSpPr>
        <p:spPr bwMode="auto">
          <a:xfrm>
            <a:off x="355600" y="873125"/>
            <a:ext cx="109982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4A7B5B-F55B-2CAF-6F86-646988070C23}"/>
              </a:ext>
            </a:extLst>
          </p:cNvPr>
          <p:cNvSpPr>
            <a:spLocks noGrp="1"/>
          </p:cNvSpPr>
          <p:nvPr>
            <p:ph type="body" idx="1"/>
          </p:nvPr>
        </p:nvSpPr>
        <p:spPr bwMode="auto">
          <a:xfrm>
            <a:off x="355600" y="2762250"/>
            <a:ext cx="109982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3F0090D-BBE3-EB2E-5036-EBEF38F0955B}"/>
              </a:ext>
            </a:extLst>
          </p:cNvPr>
          <p:cNvSpPr>
            <a:spLocks noGrp="1"/>
          </p:cNvSpPr>
          <p:nvPr>
            <p:ph type="dt" sz="half" idx="2"/>
          </p:nvPr>
        </p:nvSpPr>
        <p:spPr>
          <a:xfrm>
            <a:off x="355600" y="6356350"/>
            <a:ext cx="2743200" cy="296863"/>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8AD0F902-E894-B443-9D0A-F989BEEAE936}" type="datetimeFigureOut">
              <a:rPr lang="en-US"/>
              <a:pPr>
                <a:defRPr/>
              </a:pPr>
              <a:t>1/14/2026</a:t>
            </a:fld>
            <a:endParaRPr lang="en-US" dirty="0"/>
          </a:p>
        </p:txBody>
      </p:sp>
      <p:sp>
        <p:nvSpPr>
          <p:cNvPr id="6" name="Slide Number Placeholder 5">
            <a:extLst>
              <a:ext uri="{FF2B5EF4-FFF2-40B4-BE49-F238E27FC236}">
                <a16:creationId xmlns:a16="http://schemas.microsoft.com/office/drawing/2014/main" id="{55D74B4F-0E97-8F61-DFFF-8DA0C8CEFD4D}"/>
              </a:ext>
            </a:extLst>
          </p:cNvPr>
          <p:cNvSpPr>
            <a:spLocks noGrp="1"/>
          </p:cNvSpPr>
          <p:nvPr>
            <p:ph type="sldNum" sz="quarter" idx="4"/>
          </p:nvPr>
        </p:nvSpPr>
        <p:spPr>
          <a:xfrm>
            <a:off x="8610600" y="6356350"/>
            <a:ext cx="2743200" cy="29686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37B659EB-4DC8-B842-96BD-AAC889037D5F}" type="slidenum">
              <a:rPr lang="en-US" altLang="en-US"/>
              <a:pPr>
                <a:defRPr/>
              </a:pPr>
              <a:t>‹#›</a:t>
            </a:fld>
            <a:endParaRPr lang="en-US" altLang="en-US"/>
          </a:p>
        </p:txBody>
      </p:sp>
    </p:spTree>
    <p:extLst>
      <p:ext uri="{BB962C8B-B14F-4D97-AF65-F5344CB8AC3E}">
        <p14:creationId xmlns:p14="http://schemas.microsoft.com/office/powerpoint/2010/main" val="38244663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rtl="0" eaLnBrk="0" fontAlgn="base" hangingPunct="0">
        <a:lnSpc>
          <a:spcPct val="90000"/>
        </a:lnSpc>
        <a:spcBef>
          <a:spcPct val="0"/>
        </a:spcBef>
        <a:spcAft>
          <a:spcPct val="0"/>
        </a:spcAft>
        <a:defRPr sz="3300" kern="1200">
          <a:solidFill>
            <a:srgbClr val="7030A0"/>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2pPr>
      <a:lvl3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3pPr>
      <a:lvl4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4pPr>
      <a:lvl5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5pPr>
      <a:lvl6pPr marL="342900" algn="l" rtl="0" fontAlgn="base">
        <a:lnSpc>
          <a:spcPct val="90000"/>
        </a:lnSpc>
        <a:spcBef>
          <a:spcPct val="0"/>
        </a:spcBef>
        <a:spcAft>
          <a:spcPct val="0"/>
        </a:spcAft>
        <a:defRPr sz="3300">
          <a:solidFill>
            <a:srgbClr val="7030A0"/>
          </a:solidFill>
          <a:latin typeface="Arial" pitchFamily="34" charset="0"/>
          <a:cs typeface="Arial" pitchFamily="34" charset="0"/>
        </a:defRPr>
      </a:lvl6pPr>
      <a:lvl7pPr marL="685800" algn="l" rtl="0" fontAlgn="base">
        <a:lnSpc>
          <a:spcPct val="90000"/>
        </a:lnSpc>
        <a:spcBef>
          <a:spcPct val="0"/>
        </a:spcBef>
        <a:spcAft>
          <a:spcPct val="0"/>
        </a:spcAft>
        <a:defRPr sz="3300">
          <a:solidFill>
            <a:srgbClr val="7030A0"/>
          </a:solidFill>
          <a:latin typeface="Arial" pitchFamily="34" charset="0"/>
          <a:cs typeface="Arial" pitchFamily="34" charset="0"/>
        </a:defRPr>
      </a:lvl7pPr>
      <a:lvl8pPr marL="1028700" algn="l" rtl="0" fontAlgn="base">
        <a:lnSpc>
          <a:spcPct val="90000"/>
        </a:lnSpc>
        <a:spcBef>
          <a:spcPct val="0"/>
        </a:spcBef>
        <a:spcAft>
          <a:spcPct val="0"/>
        </a:spcAft>
        <a:defRPr sz="3300">
          <a:solidFill>
            <a:srgbClr val="7030A0"/>
          </a:solidFill>
          <a:latin typeface="Arial" pitchFamily="34" charset="0"/>
          <a:cs typeface="Arial" pitchFamily="34" charset="0"/>
        </a:defRPr>
      </a:lvl8pPr>
      <a:lvl9pPr marL="1371600" algn="l" rtl="0" fontAlgn="base">
        <a:lnSpc>
          <a:spcPct val="90000"/>
        </a:lnSpc>
        <a:spcBef>
          <a:spcPct val="0"/>
        </a:spcBef>
        <a:spcAft>
          <a:spcPct val="0"/>
        </a:spcAft>
        <a:defRPr sz="3300">
          <a:solidFill>
            <a:srgbClr val="7030A0"/>
          </a:solidFill>
          <a:latin typeface="Arial" pitchFamily="34" charset="0"/>
          <a:cs typeface="Arial" pitchFamily="34" charset="0"/>
        </a:defRPr>
      </a:lvl9pPr>
    </p:titleStyle>
    <p:bodyStyle>
      <a:lvl1pPr marL="171450" indent="-171450" algn="l" rtl="0" eaLnBrk="0" fontAlgn="base" hangingPunct="0">
        <a:lnSpc>
          <a:spcPct val="90000"/>
        </a:lnSpc>
        <a:spcBef>
          <a:spcPts val="750"/>
        </a:spcBef>
        <a:spcAft>
          <a:spcPct val="0"/>
        </a:spcAft>
        <a:buClr>
          <a:srgbClr val="7F7F7F"/>
        </a:buClr>
        <a:buFont typeface="Arial" panose="020B0604020202020204" pitchFamily="34" charset="0"/>
        <a:buChar char="&gt;"/>
        <a:defRPr sz="2100" kern="1200">
          <a:solidFill>
            <a:srgbClr val="767171"/>
          </a:solidFill>
          <a:latin typeface="Arial" panose="020B0604020202020204" pitchFamily="34" charset="0"/>
          <a:ea typeface="+mn-ea"/>
          <a:cs typeface="Arial" panose="020B0604020202020204" pitchFamily="34" charset="0"/>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rgbClr val="767171"/>
          </a:solidFill>
          <a:latin typeface="Arial" panose="020B0604020202020204" pitchFamily="34" charset="0"/>
          <a:ea typeface="+mn-ea"/>
          <a:cs typeface="Arial" panose="020B0604020202020204" pitchFamily="34" charset="0"/>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rgbClr val="76717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NULL"/><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6.png"/><Relationship Id="rId7"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55.png"/><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4.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oleObject" Target="../embeddings/oleObject2.bin"/><Relationship Id="rId4" Type="http://schemas.openxmlformats.org/officeDocument/2006/relationships/image" Target="../media/image59.wmf"/></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cw.mit.edu/courses/18-06-linear-algebra-spring-201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khanacademy.org/math/linear-algebr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10"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12" Type="http://schemas.openxmlformats.org/officeDocument/2006/relationships/image" Target="../media/image5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9.png"/><Relationship Id="rId5" Type="http://schemas.openxmlformats.org/officeDocument/2006/relationships/image" Target="../media/image310.png"/><Relationship Id="rId10" Type="http://schemas.openxmlformats.org/officeDocument/2006/relationships/image" Target="../media/image8.png"/><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40.png"/><Relationship Id="rId12"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9.png"/><Relationship Id="rId5" Type="http://schemas.openxmlformats.org/officeDocument/2006/relationships/image" Target="../media/image310.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130.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 Id="rId9"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tomgoldstein/loss-landscap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67.png"/><Relationship Id="rId9" Type="http://schemas.openxmlformats.org/officeDocument/2006/relationships/image" Target="../media/image290.png"/></Relationships>
</file>

<file path=ppt/slides/_rels/slide5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1.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67.png"/><Relationship Id="rId9" Type="http://schemas.openxmlformats.org/officeDocument/2006/relationships/image" Target="../media/image290.png"/></Relationships>
</file>

<file path=ppt/slides/_rels/slide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69.png"/><Relationship Id="rId5" Type="http://schemas.openxmlformats.org/officeDocument/2006/relationships/image" Target="../media/image340.png"/><Relationship Id="rId10" Type="http://schemas.openxmlformats.org/officeDocument/2006/relationships/image" Target="../media/image68.png"/><Relationship Id="rId4" Type="http://schemas.openxmlformats.org/officeDocument/2006/relationships/image" Target="../media/image330.png"/><Relationship Id="rId9" Type="http://schemas.openxmlformats.org/officeDocument/2006/relationships/image" Target="../media/image380.png"/></Relationships>
</file>

<file path=ppt/slides/_rels/slide5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90.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5.png"/></Relationships>
</file>

<file path=ppt/slides/_rels/slide6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390.png"/><Relationship Id="rId7" Type="http://schemas.openxmlformats.org/officeDocument/2006/relationships/image" Target="../media/image72.png"/><Relationship Id="rId12"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390.png"/><Relationship Id="rId7" Type="http://schemas.openxmlformats.org/officeDocument/2006/relationships/image" Target="../media/image72.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45.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7.png"/><Relationship Id="rId5" Type="http://schemas.openxmlformats.org/officeDocument/2006/relationships/image" Target="../media/image73.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6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5.png"/><Relationship Id="rId7" Type="http://schemas.openxmlformats.org/officeDocument/2006/relationships/image" Target="../media/image5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 Id="rId9" Type="http://schemas.openxmlformats.org/officeDocument/2006/relationships/image" Target="../media/image610.png"/></Relationships>
</file>

<file path=ppt/slides/_rels/slide64.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20.png"/><Relationship Id="rId7" Type="http://schemas.openxmlformats.org/officeDocument/2006/relationships/image" Target="../media/image6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81.png"/><Relationship Id="rId5" Type="http://schemas.openxmlformats.org/officeDocument/2006/relationships/image" Target="../media/image871.png"/><Relationship Id="rId4" Type="http://schemas.openxmlformats.org/officeDocument/2006/relationships/image" Target="../media/image861.png"/></Relationships>
</file>

<file path=ppt/slides/_rels/slide65.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0.png"/><Relationship Id="rId4" Type="http://schemas.openxmlformats.org/officeDocument/2006/relationships/image" Target="../media/image690.png"/></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ocw.mit.edu/courses/18-01sc-single-variable-calculus-fall-20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khanacademy.org/math/calculus-1"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395E7A1-A2CC-F516-D6A1-80ABD910F5F5}"/>
              </a:ext>
            </a:extLst>
          </p:cNvPr>
          <p:cNvSpPr txBox="1">
            <a:spLocks/>
          </p:cNvSpPr>
          <p:nvPr/>
        </p:nvSpPr>
        <p:spPr bwMode="auto">
          <a:xfrm>
            <a:off x="-76200" y="3000764"/>
            <a:ext cx="8204200" cy="164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0" fontAlgn="base" hangingPunct="0">
              <a:lnSpc>
                <a:spcPct val="90000"/>
              </a:lnSpc>
              <a:spcBef>
                <a:spcPct val="0"/>
              </a:spcBef>
              <a:spcAft>
                <a:spcPct val="0"/>
              </a:spcAft>
              <a:defRPr sz="3300" b="0" kern="1200">
                <a:solidFill>
                  <a:srgbClr val="7030A0"/>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2pPr>
            <a:lvl3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3pPr>
            <a:lvl4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4pPr>
            <a:lvl5pPr algn="l" rtl="0" eaLnBrk="0" fontAlgn="base" hangingPunct="0">
              <a:lnSpc>
                <a:spcPct val="90000"/>
              </a:lnSpc>
              <a:spcBef>
                <a:spcPct val="0"/>
              </a:spcBef>
              <a:spcAft>
                <a:spcPct val="0"/>
              </a:spcAft>
              <a:defRPr sz="3300">
                <a:solidFill>
                  <a:srgbClr val="7030A0"/>
                </a:solidFill>
                <a:latin typeface="Arial" pitchFamily="34" charset="0"/>
                <a:cs typeface="Arial" pitchFamily="34" charset="0"/>
              </a:defRPr>
            </a:lvl5pPr>
            <a:lvl6pPr marL="342900" algn="l" rtl="0" fontAlgn="base">
              <a:lnSpc>
                <a:spcPct val="90000"/>
              </a:lnSpc>
              <a:spcBef>
                <a:spcPct val="0"/>
              </a:spcBef>
              <a:spcAft>
                <a:spcPct val="0"/>
              </a:spcAft>
              <a:defRPr sz="3300">
                <a:solidFill>
                  <a:srgbClr val="7030A0"/>
                </a:solidFill>
                <a:latin typeface="Arial" pitchFamily="34" charset="0"/>
                <a:cs typeface="Arial" pitchFamily="34" charset="0"/>
              </a:defRPr>
            </a:lvl6pPr>
            <a:lvl7pPr marL="685800" algn="l" rtl="0" fontAlgn="base">
              <a:lnSpc>
                <a:spcPct val="90000"/>
              </a:lnSpc>
              <a:spcBef>
                <a:spcPct val="0"/>
              </a:spcBef>
              <a:spcAft>
                <a:spcPct val="0"/>
              </a:spcAft>
              <a:defRPr sz="3300">
                <a:solidFill>
                  <a:srgbClr val="7030A0"/>
                </a:solidFill>
                <a:latin typeface="Arial" pitchFamily="34" charset="0"/>
                <a:cs typeface="Arial" pitchFamily="34" charset="0"/>
              </a:defRPr>
            </a:lvl7pPr>
            <a:lvl8pPr marL="1028700" algn="l" rtl="0" fontAlgn="base">
              <a:lnSpc>
                <a:spcPct val="90000"/>
              </a:lnSpc>
              <a:spcBef>
                <a:spcPct val="0"/>
              </a:spcBef>
              <a:spcAft>
                <a:spcPct val="0"/>
              </a:spcAft>
              <a:defRPr sz="3300">
                <a:solidFill>
                  <a:srgbClr val="7030A0"/>
                </a:solidFill>
                <a:latin typeface="Arial" pitchFamily="34" charset="0"/>
                <a:cs typeface="Arial" pitchFamily="34" charset="0"/>
              </a:defRPr>
            </a:lvl8pPr>
            <a:lvl9pPr marL="1371600" algn="l" rtl="0" fontAlgn="base">
              <a:lnSpc>
                <a:spcPct val="90000"/>
              </a:lnSpc>
              <a:spcBef>
                <a:spcPct val="0"/>
              </a:spcBef>
              <a:spcAft>
                <a:spcPct val="0"/>
              </a:spcAft>
              <a:defRPr sz="3300">
                <a:solidFill>
                  <a:srgbClr val="7030A0"/>
                </a:solidFill>
                <a:latin typeface="Arial" pitchFamily="34" charset="0"/>
                <a:cs typeface="Arial" pitchFamily="34" charset="0"/>
              </a:defRPr>
            </a:lvl9pPr>
          </a:lstStyle>
          <a:p>
            <a:pPr algn="ctr"/>
            <a:r>
              <a:rPr lang="en-US" altLang="zh-CN" sz="2600" b="1" dirty="0">
                <a:solidFill>
                  <a:srgbClr val="993552"/>
                </a:solidFill>
              </a:rPr>
              <a:t>DSAI 5203: Brain-Inspired Computing</a:t>
            </a:r>
            <a:br>
              <a:rPr lang="en-US" altLang="zh-CN" sz="2600" b="1" dirty="0">
                <a:solidFill>
                  <a:srgbClr val="993552"/>
                </a:solidFill>
              </a:rPr>
            </a:br>
            <a:br>
              <a:rPr lang="en-US" altLang="zh-CN" sz="2600" b="1" dirty="0">
                <a:solidFill>
                  <a:srgbClr val="993552"/>
                </a:solidFill>
              </a:rPr>
            </a:br>
            <a:r>
              <a:rPr lang="en-US" altLang="zh-CN" sz="2600" b="1" dirty="0">
                <a:solidFill>
                  <a:srgbClr val="993552"/>
                </a:solidFill>
              </a:rPr>
              <a:t>Tutorial 1: Review on Calculus and Linear Algebra</a:t>
            </a:r>
          </a:p>
        </p:txBody>
      </p:sp>
      <p:sp>
        <p:nvSpPr>
          <p:cNvPr id="7" name="标题 2">
            <a:extLst>
              <a:ext uri="{FF2B5EF4-FFF2-40B4-BE49-F238E27FC236}">
                <a16:creationId xmlns:a16="http://schemas.microsoft.com/office/drawing/2014/main" id="{2F560580-4B54-6800-26D0-D21271840EF8}"/>
              </a:ext>
            </a:extLst>
          </p:cNvPr>
          <p:cNvSpPr txBox="1">
            <a:spLocks/>
          </p:cNvSpPr>
          <p:nvPr/>
        </p:nvSpPr>
        <p:spPr>
          <a:xfrm>
            <a:off x="268898" y="3767503"/>
            <a:ext cx="6961188" cy="1543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300" b="0" kern="1200">
                <a:solidFill>
                  <a:srgbClr val="7030A0"/>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2800" b="0" i="1" u="none" strike="noStrike" kern="1200" cap="none" spc="0" normalizeH="0" baseline="0" noProof="0" dirty="0">
              <a:ln>
                <a:noFill/>
              </a:ln>
              <a:solidFill>
                <a:sysClr val="windowText" lastClr="000000"/>
              </a:solidFill>
              <a:effectLst/>
              <a:uLnTx/>
              <a:uFillTx/>
              <a:latin typeface="Aptos Display" panose="02110004020202020204"/>
              <a:ea typeface="等线 Light" panose="02010600030101010101" pitchFamily="2" charset="-122"/>
              <a:cs typeface="+mj-cs"/>
            </a:endParaRPr>
          </a:p>
        </p:txBody>
      </p:sp>
      <p:sp>
        <p:nvSpPr>
          <p:cNvPr id="11" name="副标题 3">
            <a:extLst>
              <a:ext uri="{FF2B5EF4-FFF2-40B4-BE49-F238E27FC236}">
                <a16:creationId xmlns:a16="http://schemas.microsoft.com/office/drawing/2014/main" id="{B40B8029-7940-889A-1F28-D46CF3B38911}"/>
              </a:ext>
            </a:extLst>
          </p:cNvPr>
          <p:cNvSpPr txBox="1">
            <a:spLocks/>
          </p:cNvSpPr>
          <p:nvPr/>
        </p:nvSpPr>
        <p:spPr>
          <a:xfrm>
            <a:off x="735013" y="5187065"/>
            <a:ext cx="6948487" cy="1330325"/>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350" kern="1200">
                <a:solidFill>
                  <a:schemeClr val="bg2">
                    <a:lumMod val="50000"/>
                  </a:schemeClr>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Xiang Hao</a:t>
            </a:r>
          </a:p>
          <a:p>
            <a:pPr marL="0" marR="0" lvl="0" indent="0" algn="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2000" dirty="0">
                <a:solidFill>
                  <a:sysClr val="windowText" lastClr="000000"/>
                </a:solidFill>
                <a:latin typeface="Arial" panose="020B0604020202020204" pitchFamily="34" charset="0"/>
                <a:ea typeface="等线" panose="02010600030101010101" pitchFamily="2" charset="-122"/>
                <a:cs typeface="Arial" panose="020B0604020202020204" pitchFamily="34" charset="0"/>
              </a:rPr>
              <a:t>Department: </a:t>
            </a:r>
            <a:r>
              <a:rPr kumimoji="0" lang="en-US" altLang="zh-CN" sz="2000" b="0" i="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DSAI</a:t>
            </a:r>
          </a:p>
          <a:p>
            <a:pPr marL="0" marR="0" lvl="0" indent="0" algn="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Email:</a:t>
            </a:r>
            <a:r>
              <a:rPr kumimoji="0" lang="zh-CN" alt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000" b="0" i="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xiang.hao@connect.polyu.hk</a:t>
            </a:r>
            <a:endParaRPr kumimoji="0" lang="en-HK" sz="20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38FE2-142E-636A-DC8B-F11B3419D8E4}"/>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A91AC900-B23C-C435-1A72-23977CC17AD0}"/>
              </a:ext>
            </a:extLst>
          </p:cNvPr>
          <p:cNvSpPr>
            <a:spLocks noGrp="1"/>
          </p:cNvSpPr>
          <p:nvPr>
            <p:ph idx="1"/>
          </p:nvPr>
        </p:nvSpPr>
        <p:spPr>
          <a:xfrm>
            <a:off x="958850" y="1477273"/>
            <a:ext cx="10515600" cy="4351338"/>
          </a:xfrm>
        </p:spPr>
        <p:txBody>
          <a:bodyPr>
            <a:normAutofit fontScale="92500" lnSpcReduction="20000"/>
          </a:bodyPr>
          <a:lstStyle/>
          <a:p>
            <a:pPr>
              <a:lnSpc>
                <a:spcPct val="150000"/>
              </a:lnSpc>
            </a:pPr>
            <a:r>
              <a:rPr lang="en-US" altLang="zh-CN" b="1" dirty="0">
                <a:latin typeface="Cambria" panose="02040503050406030204" pitchFamily="18" charset="0"/>
                <a:ea typeface="Cambria" panose="02040503050406030204" pitchFamily="18" charset="0"/>
              </a:rPr>
              <a:t>Vector</a:t>
            </a:r>
          </a:p>
          <a:p>
            <a:pPr lvl="1">
              <a:lnSpc>
                <a:spcPct val="150000"/>
              </a:lnSpc>
            </a:pPr>
            <a:r>
              <a:rPr lang="en-US" altLang="zh-CN" dirty="0">
                <a:latin typeface="Cambria" panose="02040503050406030204" pitchFamily="18" charset="0"/>
                <a:ea typeface="Cambria" panose="02040503050406030204" pitchFamily="18" charset="0"/>
              </a:rPr>
              <a:t>Definition</a:t>
            </a:r>
          </a:p>
          <a:p>
            <a:pPr lvl="1">
              <a:lnSpc>
                <a:spcPct val="150000"/>
              </a:lnSpc>
            </a:pPr>
            <a:r>
              <a:rPr lang="en-US" altLang="zh-CN" dirty="0">
                <a:latin typeface="Cambria" panose="02040503050406030204" pitchFamily="18" charset="0"/>
                <a:ea typeface="Cambria" panose="02040503050406030204" pitchFamily="18" charset="0"/>
              </a:rPr>
              <a:t>Properties</a:t>
            </a:r>
          </a:p>
          <a:p>
            <a:pPr lvl="1">
              <a:lnSpc>
                <a:spcPct val="150000"/>
              </a:lnSpc>
            </a:pPr>
            <a:r>
              <a:rPr lang="en-US" altLang="zh-CN" dirty="0">
                <a:latin typeface="Cambria" panose="02040503050406030204" pitchFamily="18" charset="0"/>
                <a:ea typeface="Cambria" panose="02040503050406030204" pitchFamily="18" charset="0"/>
              </a:rPr>
              <a:t>Operations</a:t>
            </a:r>
          </a:p>
          <a:p>
            <a:pPr>
              <a:lnSpc>
                <a:spcPct val="150000"/>
              </a:lnSpc>
              <a:spcBef>
                <a:spcPts val="1800"/>
              </a:spcBef>
            </a:pPr>
            <a:r>
              <a:rPr lang="en-US" altLang="zh-CN" b="1" dirty="0">
                <a:solidFill>
                  <a:schemeClr val="bg1">
                    <a:lumMod val="85000"/>
                  </a:schemeClr>
                </a:solidFill>
                <a:latin typeface="Cambria" panose="02040503050406030204" pitchFamily="18" charset="0"/>
                <a:ea typeface="Cambria" panose="02040503050406030204" pitchFamily="18" charset="0"/>
              </a:rPr>
              <a:t>Matrix</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Definition</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Properties</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Operations</a:t>
            </a:r>
          </a:p>
        </p:txBody>
      </p:sp>
      <p:sp>
        <p:nvSpPr>
          <p:cNvPr id="3" name="灯片编号占位符 2">
            <a:extLst>
              <a:ext uri="{FF2B5EF4-FFF2-40B4-BE49-F238E27FC236}">
                <a16:creationId xmlns:a16="http://schemas.microsoft.com/office/drawing/2014/main" id="{872AD9AE-3773-C36F-9E7B-47363279FA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14BF150B-7766-0A2A-5F0E-F9FC01137D10}"/>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19141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E6DB-4C44-F3CD-B507-26007F577E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4FB08E-4FED-FFA8-71EF-EB69B7CB0653}"/>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Vector?</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243B288D-7220-8F8E-E97C-9F27AE8C7F8C}"/>
              </a:ext>
            </a:extLst>
          </p:cNvPr>
          <p:cNvSpPr>
            <a:spLocks noGrp="1"/>
          </p:cNvSpPr>
          <p:nvPr>
            <p:ph idx="1"/>
          </p:nvPr>
        </p:nvSpPr>
        <p:spPr>
          <a:xfrm>
            <a:off x="838200" y="1825625"/>
            <a:ext cx="10515600" cy="460375"/>
          </a:xfrm>
        </p:spPr>
        <p:txBody>
          <a:bodyPr>
            <a:normAutofit/>
          </a:bodyPr>
          <a:lstStyle/>
          <a:p>
            <a:r>
              <a:rPr lang="en-US" altLang="zh-CN" sz="2000" dirty="0">
                <a:latin typeface="Cambria" panose="02040503050406030204" pitchFamily="18" charset="0"/>
              </a:rPr>
              <a:t>A vector is an ordered list of numbers, such as</a:t>
            </a:r>
          </a:p>
        </p:txBody>
      </p:sp>
      <p:grpSp>
        <p:nvGrpSpPr>
          <p:cNvPr id="10" name="组合 9">
            <a:extLst>
              <a:ext uri="{FF2B5EF4-FFF2-40B4-BE49-F238E27FC236}">
                <a16:creationId xmlns:a16="http://schemas.microsoft.com/office/drawing/2014/main" id="{348C4CD1-AAC5-E1D8-38EC-A363EFD00CF5}"/>
              </a:ext>
            </a:extLst>
          </p:cNvPr>
          <p:cNvGrpSpPr/>
          <p:nvPr/>
        </p:nvGrpSpPr>
        <p:grpSpPr>
          <a:xfrm>
            <a:off x="1274360" y="2387841"/>
            <a:ext cx="6097136" cy="1126975"/>
            <a:chOff x="2256999" y="2865512"/>
            <a:chExt cx="6097136" cy="1126975"/>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53620D0-FCBD-5F82-E9B1-05B60CC6ED0F}"/>
                    </a:ext>
                  </a:extLst>
                </p:cNvPr>
                <p:cNvSpPr txBox="1"/>
                <p:nvPr/>
              </p:nvSpPr>
              <p:spPr>
                <a:xfrm>
                  <a:off x="2256999" y="2865512"/>
                  <a:ext cx="6097136" cy="11269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type m:val="noBa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eqArr>
                                  <m:eqArr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den>
                            </m:f>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5" name="文本框 4">
                  <a:extLst>
                    <a:ext uri="{FF2B5EF4-FFF2-40B4-BE49-F238E27FC236}">
                      <a16:creationId xmlns:a16="http://schemas.microsoft.com/office/drawing/2014/main" id="{FA866140-51C5-A841-8E44-6C1FBDA8466E}"/>
                    </a:ext>
                  </a:extLst>
                </p:cNvPr>
                <p:cNvSpPr txBox="1">
                  <a:spLocks noRot="1" noChangeAspect="1" noMove="1" noResize="1" noEditPoints="1" noAdjustHandles="1" noChangeArrowheads="1" noChangeShapeType="1" noTextEdit="1"/>
                </p:cNvSpPr>
                <p:nvPr/>
              </p:nvSpPr>
              <p:spPr>
                <a:xfrm>
                  <a:off x="2256999" y="2865512"/>
                  <a:ext cx="6097136" cy="1126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1592B5C-EF6B-DC4B-DCB8-4AE742554BBA}"/>
                    </a:ext>
                  </a:extLst>
                </p:cNvPr>
                <p:cNvSpPr txBox="1"/>
                <p:nvPr/>
              </p:nvSpPr>
              <p:spPr>
                <a:xfrm>
                  <a:off x="3048569" y="3244334"/>
                  <a:ext cx="15575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d>
                    </m:oMath>
                  </a14:m>
                  <a:r>
                    <a:rPr kumimoji="0" lang="zh-CN" altLang="en-US"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7" name="文本框 6">
                  <a:extLst>
                    <a:ext uri="{FF2B5EF4-FFF2-40B4-BE49-F238E27FC236}">
                      <a16:creationId xmlns:a16="http://schemas.microsoft.com/office/drawing/2014/main" id="{B58E1B55-7BD1-446B-2CE2-717A790E4ABF}"/>
                    </a:ext>
                  </a:extLst>
                </p:cNvPr>
                <p:cNvSpPr txBox="1">
                  <a:spLocks noRot="1" noChangeAspect="1" noMove="1" noResize="1" noEditPoints="1" noAdjustHandles="1" noChangeArrowheads="1" noChangeShapeType="1" noTextEdit="1"/>
                </p:cNvSpPr>
                <p:nvPr/>
              </p:nvSpPr>
              <p:spPr>
                <a:xfrm>
                  <a:off x="3048569" y="3244334"/>
                  <a:ext cx="1557550" cy="369332"/>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77B81BC-ED25-A089-D504-BE34DF728F23}"/>
                </a:ext>
              </a:extLst>
            </p:cNvPr>
            <p:cNvSpPr txBox="1"/>
            <p:nvPr/>
          </p:nvSpPr>
          <p:spPr>
            <a:xfrm>
              <a:off x="4495232" y="3234519"/>
              <a:ext cx="4452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or</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4" name="灯片编号占位符 3">
            <a:extLst>
              <a:ext uri="{FF2B5EF4-FFF2-40B4-BE49-F238E27FC236}">
                <a16:creationId xmlns:a16="http://schemas.microsoft.com/office/drawing/2014/main" id="{7B519E9A-AD54-9E5B-EB88-1EBCB75BB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0629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FB7FF-96A9-58AB-1D5C-DE8B746E83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50BE8D-641B-CCDE-1AE1-389C4011DEF1}"/>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Vector?</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E2600270-E668-28F9-673E-50DCE27C9E9B}"/>
              </a:ext>
            </a:extLst>
          </p:cNvPr>
          <p:cNvSpPr>
            <a:spLocks noGrp="1"/>
          </p:cNvSpPr>
          <p:nvPr>
            <p:ph idx="1"/>
          </p:nvPr>
        </p:nvSpPr>
        <p:spPr>
          <a:xfrm>
            <a:off x="838200" y="1825625"/>
            <a:ext cx="10515600" cy="460375"/>
          </a:xfrm>
        </p:spPr>
        <p:txBody>
          <a:bodyPr>
            <a:normAutofit/>
          </a:bodyPr>
          <a:lstStyle/>
          <a:p>
            <a:r>
              <a:rPr lang="en-US" altLang="zh-CN" sz="2000" dirty="0">
                <a:latin typeface="Cambria" panose="02040503050406030204" pitchFamily="18" charset="0"/>
              </a:rPr>
              <a:t>A vector is an ordered list of numbers, such as</a:t>
            </a:r>
          </a:p>
        </p:txBody>
      </p:sp>
      <p:grpSp>
        <p:nvGrpSpPr>
          <p:cNvPr id="10" name="组合 9">
            <a:extLst>
              <a:ext uri="{FF2B5EF4-FFF2-40B4-BE49-F238E27FC236}">
                <a16:creationId xmlns:a16="http://schemas.microsoft.com/office/drawing/2014/main" id="{5775F9DB-C2E4-8A31-F76F-FCDF42B13870}"/>
              </a:ext>
            </a:extLst>
          </p:cNvPr>
          <p:cNvGrpSpPr/>
          <p:nvPr/>
        </p:nvGrpSpPr>
        <p:grpSpPr>
          <a:xfrm>
            <a:off x="1274360" y="2387841"/>
            <a:ext cx="6097136" cy="1126975"/>
            <a:chOff x="2256999" y="2865512"/>
            <a:chExt cx="6097136" cy="1126975"/>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A680C75-BBC1-0A83-B3C8-E510B1D1144B}"/>
                    </a:ext>
                  </a:extLst>
                </p:cNvPr>
                <p:cNvSpPr txBox="1"/>
                <p:nvPr/>
              </p:nvSpPr>
              <p:spPr>
                <a:xfrm>
                  <a:off x="2256999" y="2865512"/>
                  <a:ext cx="6097136" cy="11269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type m:val="noBa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eqArr>
                                  <m:eqArr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den>
                            </m:f>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5" name="文本框 4">
                  <a:extLst>
                    <a:ext uri="{FF2B5EF4-FFF2-40B4-BE49-F238E27FC236}">
                      <a16:creationId xmlns:a16="http://schemas.microsoft.com/office/drawing/2014/main" id="{FA866140-51C5-A841-8E44-6C1FBDA8466E}"/>
                    </a:ext>
                  </a:extLst>
                </p:cNvPr>
                <p:cNvSpPr txBox="1">
                  <a:spLocks noRot="1" noChangeAspect="1" noMove="1" noResize="1" noEditPoints="1" noAdjustHandles="1" noChangeArrowheads="1" noChangeShapeType="1" noTextEdit="1"/>
                </p:cNvSpPr>
                <p:nvPr/>
              </p:nvSpPr>
              <p:spPr>
                <a:xfrm>
                  <a:off x="2256999" y="2865512"/>
                  <a:ext cx="6097136" cy="1126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330BD4B-D037-91D2-A874-C7916C8712FC}"/>
                    </a:ext>
                  </a:extLst>
                </p:cNvPr>
                <p:cNvSpPr txBox="1"/>
                <p:nvPr/>
              </p:nvSpPr>
              <p:spPr>
                <a:xfrm>
                  <a:off x="3048569" y="3244334"/>
                  <a:ext cx="15575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1   3   2   4</m:t>
                          </m:r>
                        </m:e>
                      </m:d>
                    </m:oMath>
                  </a14:m>
                  <a:r>
                    <a:rPr kumimoji="0" lang="zh-CN" altLang="en-US"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7" name="文本框 6">
                  <a:extLst>
                    <a:ext uri="{FF2B5EF4-FFF2-40B4-BE49-F238E27FC236}">
                      <a16:creationId xmlns:a16="http://schemas.microsoft.com/office/drawing/2014/main" id="{B58E1B55-7BD1-446B-2CE2-717A790E4ABF}"/>
                    </a:ext>
                  </a:extLst>
                </p:cNvPr>
                <p:cNvSpPr txBox="1">
                  <a:spLocks noRot="1" noChangeAspect="1" noMove="1" noResize="1" noEditPoints="1" noAdjustHandles="1" noChangeArrowheads="1" noChangeShapeType="1" noTextEdit="1"/>
                </p:cNvSpPr>
                <p:nvPr/>
              </p:nvSpPr>
              <p:spPr>
                <a:xfrm>
                  <a:off x="3048569" y="3244334"/>
                  <a:ext cx="1557550" cy="369332"/>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7F06EDD-0F31-DE9D-64C0-98EDD2D68154}"/>
                </a:ext>
              </a:extLst>
            </p:cNvPr>
            <p:cNvSpPr txBox="1"/>
            <p:nvPr/>
          </p:nvSpPr>
          <p:spPr>
            <a:xfrm>
              <a:off x="4495232" y="3234519"/>
              <a:ext cx="4452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or</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6" name="文本框 5">
            <a:extLst>
              <a:ext uri="{FF2B5EF4-FFF2-40B4-BE49-F238E27FC236}">
                <a16:creationId xmlns:a16="http://schemas.microsoft.com/office/drawing/2014/main" id="{543FBB93-9BC3-33F6-DD23-A083B07B13EB}"/>
              </a:ext>
            </a:extLst>
          </p:cNvPr>
          <p:cNvSpPr txBox="1"/>
          <p:nvPr/>
        </p:nvSpPr>
        <p:spPr>
          <a:xfrm>
            <a:off x="838200" y="3616657"/>
            <a:ext cx="876300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 vector is a quantity or phenomenon that has two independent properties: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magnitude</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and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direction</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t>
            </a:r>
          </a:p>
        </p:txBody>
      </p:sp>
      <p:pic>
        <p:nvPicPr>
          <p:cNvPr id="11" name="图片 10">
            <a:extLst>
              <a:ext uri="{FF2B5EF4-FFF2-40B4-BE49-F238E27FC236}">
                <a16:creationId xmlns:a16="http://schemas.microsoft.com/office/drawing/2014/main" id="{900BBAB7-EE3A-3E53-423B-BA91FCE0D3BE}"/>
              </a:ext>
            </a:extLst>
          </p:cNvPr>
          <p:cNvPicPr>
            <a:picLocks noChangeAspect="1"/>
          </p:cNvPicPr>
          <p:nvPr/>
        </p:nvPicPr>
        <p:blipFill>
          <a:blip r:embed="rId5"/>
          <a:stretch>
            <a:fillRect/>
          </a:stretch>
        </p:blipFill>
        <p:spPr>
          <a:xfrm>
            <a:off x="2364336" y="4586968"/>
            <a:ext cx="2296514" cy="1775726"/>
          </a:xfrm>
          <a:prstGeom prst="rect">
            <a:avLst/>
          </a:prstGeom>
        </p:spPr>
      </p:pic>
      <p:pic>
        <p:nvPicPr>
          <p:cNvPr id="13" name="图片 12">
            <a:extLst>
              <a:ext uri="{FF2B5EF4-FFF2-40B4-BE49-F238E27FC236}">
                <a16:creationId xmlns:a16="http://schemas.microsoft.com/office/drawing/2014/main" id="{9E587AF0-3D77-7CF2-C96C-C819C57A63DE}"/>
              </a:ext>
            </a:extLst>
          </p:cNvPr>
          <p:cNvPicPr>
            <a:picLocks noChangeAspect="1"/>
          </p:cNvPicPr>
          <p:nvPr/>
        </p:nvPicPr>
        <p:blipFill>
          <a:blip r:embed="rId6"/>
          <a:stretch>
            <a:fillRect/>
          </a:stretch>
        </p:blipFill>
        <p:spPr>
          <a:xfrm>
            <a:off x="5857460" y="4654017"/>
            <a:ext cx="4545636" cy="1641627"/>
          </a:xfrm>
          <a:prstGeom prst="rect">
            <a:avLst/>
          </a:prstGeom>
        </p:spPr>
      </p:pic>
      <p:sp>
        <p:nvSpPr>
          <p:cNvPr id="15" name="文本框 14">
            <a:extLst>
              <a:ext uri="{FF2B5EF4-FFF2-40B4-BE49-F238E27FC236}">
                <a16:creationId xmlns:a16="http://schemas.microsoft.com/office/drawing/2014/main" id="{661CF47E-29EA-F379-7811-DB17FEDDCE48}"/>
              </a:ext>
            </a:extLst>
          </p:cNvPr>
          <p:cNvSpPr txBox="1"/>
          <p:nvPr/>
        </p:nvSpPr>
        <p:spPr>
          <a:xfrm>
            <a:off x="5857460" y="4284685"/>
            <a:ext cx="4989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Example of  Vector used in Machine Learning</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3D795DA7-623B-7397-0D32-2A5603D8EA4E}"/>
              </a:ext>
            </a:extLst>
          </p:cNvPr>
          <p:cNvSpPr/>
          <p:nvPr/>
        </p:nvSpPr>
        <p:spPr>
          <a:xfrm>
            <a:off x="5787887" y="4200939"/>
            <a:ext cx="5125278" cy="2239618"/>
          </a:xfrm>
          <a:prstGeom prst="roundRect">
            <a:avLst>
              <a:gd name="adj" fmla="val 8560"/>
            </a:avLst>
          </a:prstGeom>
          <a:noFill/>
          <a:ln w="28575">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EB8D9506-0BDE-79F5-0D18-842539694A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825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6EF3-7069-D154-F01C-8D84C5D44E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2223BC-2972-1FC3-5F74-24A3E40FDD12}"/>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3BF3ED6E-CACF-2C56-CC46-8BFBB397203F}"/>
              </a:ext>
            </a:extLst>
          </p:cNvPr>
          <p:cNvSpPr>
            <a:spLocks noGrp="1"/>
          </p:cNvSpPr>
          <p:nvPr>
            <p:ph idx="1"/>
          </p:nvPr>
        </p:nvSpPr>
        <p:spPr>
          <a:xfrm>
            <a:off x="838200" y="1825625"/>
            <a:ext cx="10108096" cy="4351338"/>
          </a:xfrm>
        </p:spPr>
        <p:txBody>
          <a:bodyPr>
            <a:normAutofit/>
          </a:bodyPr>
          <a:lstStyle/>
          <a:p>
            <a:r>
              <a:rPr lang="en-US" altLang="zh-CN" sz="1800" b="1" dirty="0">
                <a:latin typeface="Cambria" panose="02040503050406030204" pitchFamily="18" charset="0"/>
              </a:rPr>
              <a:t>Size of a vector</a:t>
            </a:r>
            <a:r>
              <a:rPr lang="en-US" altLang="zh-CN" sz="1800" dirty="0">
                <a:latin typeface="Cambria" panose="02040503050406030204" pitchFamily="18" charset="0"/>
              </a:rPr>
              <a:t>: The </a:t>
            </a:r>
            <a:r>
              <a:rPr lang="en-US" altLang="zh-CN" sz="1800" b="1" dirty="0">
                <a:latin typeface="Cambria" panose="02040503050406030204" pitchFamily="18" charset="0"/>
              </a:rPr>
              <a:t>size</a:t>
            </a:r>
            <a:r>
              <a:rPr lang="en-US" altLang="zh-CN" sz="1800" dirty="0">
                <a:latin typeface="Cambria" panose="02040503050406030204" pitchFamily="18" charset="0"/>
              </a:rPr>
              <a:t> of a vector refers to its </a:t>
            </a:r>
            <a:r>
              <a:rPr lang="en-US" altLang="zh-CN" sz="1800" u="sng" dirty="0">
                <a:latin typeface="Cambria" panose="02040503050406030204" pitchFamily="18" charset="0"/>
              </a:rPr>
              <a:t>dimension</a:t>
            </a:r>
            <a:r>
              <a:rPr lang="en-US" altLang="zh-CN" sz="1800" dirty="0">
                <a:latin typeface="Cambria" panose="02040503050406030204" pitchFamily="18" charset="0"/>
              </a:rPr>
              <a:t>, which is </a:t>
            </a:r>
            <a:r>
              <a:rPr lang="en-US" altLang="zh-CN" sz="1800" u="sng" dirty="0">
                <a:latin typeface="Cambria" panose="02040503050406030204" pitchFamily="18" charset="0"/>
              </a:rPr>
              <a:t>the number of elements</a:t>
            </a:r>
            <a:r>
              <a:rPr lang="en-US" altLang="zh-CN" sz="1800" dirty="0">
                <a:latin typeface="Cambria" panose="02040503050406030204" pitchFamily="18" charset="0"/>
              </a:rPr>
              <a:t> it contains.</a:t>
            </a:r>
          </a:p>
        </p:txBody>
      </p:sp>
      <p:sp>
        <p:nvSpPr>
          <p:cNvPr id="5" name="灯片编号占位符 4">
            <a:extLst>
              <a:ext uri="{FF2B5EF4-FFF2-40B4-BE49-F238E27FC236}">
                <a16:creationId xmlns:a16="http://schemas.microsoft.com/office/drawing/2014/main" id="{C2EDE630-6CF5-C1B2-5EF3-04CDE69C0A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4" name="组合 9">
            <a:extLst>
              <a:ext uri="{FF2B5EF4-FFF2-40B4-BE49-F238E27FC236}">
                <a16:creationId xmlns:a16="http://schemas.microsoft.com/office/drawing/2014/main" id="{93F4FB90-2AB0-ADA4-DF9A-D50A5895ECBB}"/>
              </a:ext>
            </a:extLst>
          </p:cNvPr>
          <p:cNvGrpSpPr/>
          <p:nvPr/>
        </p:nvGrpSpPr>
        <p:grpSpPr>
          <a:xfrm>
            <a:off x="1274360" y="2387841"/>
            <a:ext cx="6097136" cy="1126975"/>
            <a:chOff x="2256999" y="2865512"/>
            <a:chExt cx="6097136" cy="1126975"/>
          </a:xfrm>
        </p:grpSpPr>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538AC4BA-F1FF-D296-9001-67E76B87E428}"/>
                    </a:ext>
                  </a:extLst>
                </p:cNvPr>
                <p:cNvSpPr txBox="1"/>
                <p:nvPr/>
              </p:nvSpPr>
              <p:spPr>
                <a:xfrm>
                  <a:off x="2256999" y="2865512"/>
                  <a:ext cx="6097136" cy="11269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type m:val="noBa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eqArr>
                                  <m:eqArr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eqArr>
                              </m:den>
                            </m:f>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5" name="文本框 4">
                  <a:extLst>
                    <a:ext uri="{FF2B5EF4-FFF2-40B4-BE49-F238E27FC236}">
                      <a16:creationId xmlns:a16="http://schemas.microsoft.com/office/drawing/2014/main" id="{FA866140-51C5-A841-8E44-6C1FBDA8466E}"/>
                    </a:ext>
                  </a:extLst>
                </p:cNvPr>
                <p:cNvSpPr txBox="1">
                  <a:spLocks noRot="1" noChangeAspect="1" noMove="1" noResize="1" noEditPoints="1" noAdjustHandles="1" noChangeArrowheads="1" noChangeShapeType="1" noTextEdit="1"/>
                </p:cNvSpPr>
                <p:nvPr/>
              </p:nvSpPr>
              <p:spPr>
                <a:xfrm>
                  <a:off x="2256999" y="2865512"/>
                  <a:ext cx="6097136" cy="1126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DEFE8F0-65BE-1541-675E-B2DC2E19EC74}"/>
                    </a:ext>
                  </a:extLst>
                </p:cNvPr>
                <p:cNvSpPr txBox="1"/>
                <p:nvPr/>
              </p:nvSpPr>
              <p:spPr>
                <a:xfrm>
                  <a:off x="3048569" y="3244334"/>
                  <a:ext cx="15575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1   3   2   4</m:t>
                          </m:r>
                        </m:e>
                      </m:d>
                    </m:oMath>
                  </a14:m>
                  <a:r>
                    <a:rPr kumimoji="0" lang="zh-CN" altLang="en-US"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7" name="文本框 6">
                  <a:extLst>
                    <a:ext uri="{FF2B5EF4-FFF2-40B4-BE49-F238E27FC236}">
                      <a16:creationId xmlns:a16="http://schemas.microsoft.com/office/drawing/2014/main" id="{B58E1B55-7BD1-446B-2CE2-717A790E4ABF}"/>
                    </a:ext>
                  </a:extLst>
                </p:cNvPr>
                <p:cNvSpPr txBox="1">
                  <a:spLocks noRot="1" noChangeAspect="1" noMove="1" noResize="1" noEditPoints="1" noAdjustHandles="1" noChangeArrowheads="1" noChangeShapeType="1" noTextEdit="1"/>
                </p:cNvSpPr>
                <p:nvPr/>
              </p:nvSpPr>
              <p:spPr>
                <a:xfrm>
                  <a:off x="3048569" y="3244334"/>
                  <a:ext cx="1557550" cy="369332"/>
                </a:xfrm>
                <a:prstGeom prst="rect">
                  <a:avLst/>
                </a:prstGeom>
                <a:blipFill>
                  <a:blip r:embed="rId4"/>
                  <a:stretch>
                    <a:fillRect/>
                  </a:stretch>
                </a:blipFill>
              </p:spPr>
              <p:txBody>
                <a:bodyPr/>
                <a:lstStyle/>
                <a:p>
                  <a:r>
                    <a:rPr lang="zh-CN" altLang="en-US">
                      <a:noFill/>
                    </a:rPr>
                    <a:t> </a:t>
                  </a:r>
                </a:p>
              </p:txBody>
            </p:sp>
          </mc:Fallback>
        </mc:AlternateContent>
        <p:sp>
          <p:nvSpPr>
            <p:cNvPr id="8" name="文本框 8">
              <a:extLst>
                <a:ext uri="{FF2B5EF4-FFF2-40B4-BE49-F238E27FC236}">
                  <a16:creationId xmlns:a16="http://schemas.microsoft.com/office/drawing/2014/main" id="{D8048371-28F5-051A-BE4C-B250DCC2A1C0}"/>
                </a:ext>
              </a:extLst>
            </p:cNvPr>
            <p:cNvSpPr txBox="1"/>
            <p:nvPr/>
          </p:nvSpPr>
          <p:spPr>
            <a:xfrm>
              <a:off x="4495232" y="3234519"/>
              <a:ext cx="4452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or</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101D6B-B8A5-2B15-AA1D-672285295AE4}"/>
                  </a:ext>
                </a:extLst>
              </p:cNvPr>
              <p:cNvSpPr txBox="1"/>
              <p:nvPr/>
            </p:nvSpPr>
            <p:spPr>
              <a:xfrm>
                <a:off x="2065930" y="3739328"/>
                <a:ext cx="6097280" cy="369332"/>
              </a:xfrm>
              <a:prstGeom prst="rect">
                <a:avLst/>
              </a:prstGeom>
              <a:noFill/>
            </p:spPr>
            <p:txBody>
              <a:bodyPr wrap="square">
                <a:spAutoFit/>
              </a:bodyPr>
              <a:lstStyle/>
              <a:p>
                <a:r>
                  <a:rPr lang="en-US" altLang="zh-CN" sz="1800" dirty="0">
                    <a:latin typeface="Cambria" panose="02040503050406030204" pitchFamily="18" charset="0"/>
                  </a:rPr>
                  <a:t>vector </a:t>
                </a:r>
                <a14:m>
                  <m:oMath xmlns:m="http://schemas.openxmlformats.org/officeDocument/2006/math">
                    <m:r>
                      <a:rPr lang="en-US" altLang="zh-CN" sz="1800" b="1" i="1" dirty="0" smtClean="0">
                        <a:latin typeface="Cambria Math" panose="02040503050406030204" pitchFamily="18" charset="0"/>
                      </a:rPr>
                      <m:t>𝒙</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endParaRPr lang="zh-CN" altLang="en-US" dirty="0"/>
              </a:p>
            </p:txBody>
          </p:sp>
        </mc:Choice>
        <mc:Fallback xmlns="">
          <p:sp>
            <p:nvSpPr>
              <p:cNvPr id="10" name="TextBox 9">
                <a:extLst>
                  <a:ext uri="{FF2B5EF4-FFF2-40B4-BE49-F238E27FC236}">
                    <a16:creationId xmlns:a16="http://schemas.microsoft.com/office/drawing/2014/main" id="{01101D6B-B8A5-2B15-AA1D-672285295AE4}"/>
                  </a:ext>
                </a:extLst>
              </p:cNvPr>
              <p:cNvSpPr txBox="1">
                <a:spLocks noRot="1" noChangeAspect="1" noMove="1" noResize="1" noEditPoints="1" noAdjustHandles="1" noChangeArrowheads="1" noChangeShapeType="1" noTextEdit="1"/>
              </p:cNvSpPr>
              <p:nvPr/>
            </p:nvSpPr>
            <p:spPr>
              <a:xfrm>
                <a:off x="2065930" y="3739328"/>
                <a:ext cx="6097280" cy="369332"/>
              </a:xfrm>
              <a:prstGeom prst="rect">
                <a:avLst/>
              </a:prstGeom>
              <a:blipFill>
                <a:blip r:embed="rId5"/>
                <a:stretch>
                  <a:fillRect l="-900"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309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51C9-E885-E0D0-0B01-7DCC0592310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00D6BF-76AA-1656-4151-3205A767A4F8}"/>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E70C68-C0E2-7058-EF68-1BEC093E5383}"/>
                  </a:ext>
                </a:extLst>
              </p:cNvPr>
              <p:cNvSpPr>
                <a:spLocks noGrp="1"/>
              </p:cNvSpPr>
              <p:nvPr>
                <p:ph idx="1"/>
              </p:nvPr>
            </p:nvSpPr>
            <p:spPr>
              <a:xfrm>
                <a:off x="838200" y="1825625"/>
                <a:ext cx="10108096" cy="4351338"/>
              </a:xfrm>
            </p:spPr>
            <p:txBody>
              <a:bodyPr>
                <a:normAutofit/>
              </a:bodyPr>
              <a:lstStyle/>
              <a:p>
                <a:r>
                  <a:rPr lang="en-US" altLang="zh-CN" sz="1800" b="1" dirty="0">
                    <a:latin typeface="Cambria" panose="02040503050406030204" pitchFamily="18" charset="0"/>
                  </a:rPr>
                  <a:t>Size of a vector</a:t>
                </a:r>
                <a:r>
                  <a:rPr lang="en-US" altLang="zh-CN" sz="1800" dirty="0">
                    <a:latin typeface="Cambria" panose="02040503050406030204" pitchFamily="18" charset="0"/>
                  </a:rPr>
                  <a:t>: The size of a vector refers to its </a:t>
                </a:r>
                <a:r>
                  <a:rPr lang="en-US" altLang="zh-CN" sz="1800" u="sng" dirty="0">
                    <a:latin typeface="Cambria" panose="02040503050406030204" pitchFamily="18" charset="0"/>
                  </a:rPr>
                  <a:t>dimension</a:t>
                </a:r>
                <a:r>
                  <a:rPr lang="en-US" altLang="zh-CN" sz="1800" dirty="0">
                    <a:latin typeface="Cambria" panose="02040503050406030204" pitchFamily="18" charset="0"/>
                  </a:rPr>
                  <a:t>, which is </a:t>
                </a:r>
                <a:r>
                  <a:rPr lang="en-US" altLang="zh-CN" sz="1800" u="sng" dirty="0">
                    <a:latin typeface="Cambria" panose="02040503050406030204" pitchFamily="18" charset="0"/>
                  </a:rPr>
                  <a:t>the number of elements</a:t>
                </a:r>
                <a:r>
                  <a:rPr lang="en-US" altLang="zh-CN" sz="1800" dirty="0">
                    <a:latin typeface="Cambria" panose="02040503050406030204" pitchFamily="18" charset="0"/>
                  </a:rPr>
                  <a:t> it contains.</a:t>
                </a:r>
              </a:p>
              <a:p>
                <a:endParaRPr lang="en-US" altLang="zh-CN" sz="1800" dirty="0">
                  <a:latin typeface="Cambria" panose="02040503050406030204" pitchFamily="18" charset="0"/>
                </a:endParaRPr>
              </a:p>
              <a:p>
                <a:r>
                  <a:rPr lang="en-US" altLang="zh-CN" sz="1800" b="1" dirty="0">
                    <a:latin typeface="Cambria" panose="02040503050406030204" pitchFamily="18" charset="0"/>
                  </a:rPr>
                  <a:t>Length of a vector (L</a:t>
                </a:r>
                <a:r>
                  <a:rPr lang="en-US" altLang="zh-CN" sz="1800" b="1" baseline="-25000" dirty="0">
                    <a:latin typeface="Cambria" panose="02040503050406030204" pitchFamily="18" charset="0"/>
                  </a:rPr>
                  <a:t>2 </a:t>
                </a:r>
                <a:r>
                  <a:rPr lang="en-US" altLang="zh-CN" sz="1800" b="1" dirty="0">
                    <a:latin typeface="Cambria" panose="02040503050406030204" pitchFamily="18" charset="0"/>
                  </a:rPr>
                  <a:t>Norm)</a:t>
                </a:r>
                <a:r>
                  <a:rPr lang="en-US" altLang="zh-CN" sz="1800" dirty="0">
                    <a:latin typeface="Cambria" panose="02040503050406030204" pitchFamily="18" charset="0"/>
                  </a:rPr>
                  <a:t>: The length of a vector refers to its </a:t>
                </a:r>
                <a:r>
                  <a:rPr lang="en-US" altLang="zh-CN" sz="1800" u="sng" dirty="0">
                    <a:latin typeface="Cambria" panose="02040503050406030204" pitchFamily="18" charset="0"/>
                  </a:rPr>
                  <a:t>magnitude</a:t>
                </a:r>
              </a:p>
              <a:p>
                <a:pPr lvl="1"/>
                <a:r>
                  <a:rPr lang="en-US" altLang="zh-CN" sz="1800" dirty="0">
                    <a:latin typeface="Cambria" panose="02040503050406030204" pitchFamily="18" charset="0"/>
                  </a:rPr>
                  <a:t>Given vector </a:t>
                </a:r>
                <a14:m>
                  <m:oMath xmlns:m="http://schemas.openxmlformats.org/officeDocument/2006/math">
                    <m:r>
                      <a:rPr lang="en-US" altLang="zh-CN" sz="1800" b="1" i="1" dirty="0" smtClean="0">
                        <a:latin typeface="Cambria Math" panose="02040503050406030204" pitchFamily="18" charset="0"/>
                      </a:rPr>
                      <m:t>𝒙</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length of vector can be defined as:</a:t>
                </a:r>
              </a:p>
              <a:p>
                <a:endParaRPr lang="en-US" altLang="zh-CN" sz="1800" dirty="0">
                  <a:latin typeface="Cambria" panose="02040503050406030204" pitchFamily="18" charset="0"/>
                </a:endParaRPr>
              </a:p>
              <a:p>
                <a:endParaRPr lang="en-US" altLang="zh-CN" sz="18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F2E70C68-C0E2-7058-EF68-1BEC093E5383}"/>
                  </a:ext>
                </a:extLst>
              </p:cNvPr>
              <p:cNvSpPr>
                <a:spLocks noGrp="1" noRot="1" noChangeAspect="1" noMove="1" noResize="1" noEditPoints="1" noAdjustHandles="1" noChangeArrowheads="1" noChangeShapeType="1" noTextEdit="1"/>
              </p:cNvSpPr>
              <p:nvPr>
                <p:ph idx="1"/>
              </p:nvPr>
            </p:nvSpPr>
            <p:spPr>
              <a:xfrm>
                <a:off x="838200" y="1825625"/>
                <a:ext cx="10108096" cy="4351338"/>
              </a:xfrm>
              <a:blipFill>
                <a:blip r:embed="rId3"/>
                <a:stretch>
                  <a:fillRect l="-422" t="-1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FC415A4-D043-ACA4-9FC5-EBDA1F64065A}"/>
                  </a:ext>
                </a:extLst>
              </p:cNvPr>
              <p:cNvSpPr txBox="1"/>
              <p:nvPr/>
            </p:nvSpPr>
            <p:spPr>
              <a:xfrm>
                <a:off x="4769288" y="3560428"/>
                <a:ext cx="2653419" cy="5636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ad>
                        <m:radPr>
                          <m:deg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ra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4" name="文本框 3">
                <a:extLst>
                  <a:ext uri="{FF2B5EF4-FFF2-40B4-BE49-F238E27FC236}">
                    <a16:creationId xmlns:a16="http://schemas.microsoft.com/office/drawing/2014/main" id="{B97AF1E3-9E90-4BE3-786E-A095F43337A0}"/>
                  </a:ext>
                </a:extLst>
              </p:cNvPr>
              <p:cNvSpPr txBox="1">
                <a:spLocks noRot="1" noChangeAspect="1" noMove="1" noResize="1" noEditPoints="1" noAdjustHandles="1" noChangeArrowheads="1" noChangeShapeType="1" noTextEdit="1"/>
              </p:cNvSpPr>
              <p:nvPr/>
            </p:nvSpPr>
            <p:spPr>
              <a:xfrm>
                <a:off x="4769288" y="3560428"/>
                <a:ext cx="2653419" cy="563680"/>
              </a:xfrm>
              <a:prstGeom prst="rect">
                <a:avLst/>
              </a:prstGeom>
              <a:blipFill>
                <a:blip r:embed="rId4"/>
                <a:stretch>
                  <a:fillRect b="-1075"/>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A2CC54D4-FA3D-657D-84A8-7F9EF0CED8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6606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0BA6-2E1C-343E-595A-CF09E648C81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FE6D85-080C-C079-DA96-17AF459BCFC8}"/>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EC2D1A-2390-D865-5B50-5D907AF006B0}"/>
                  </a:ext>
                </a:extLst>
              </p:cNvPr>
              <p:cNvSpPr>
                <a:spLocks noGrp="1"/>
              </p:cNvSpPr>
              <p:nvPr>
                <p:ph idx="1"/>
              </p:nvPr>
            </p:nvSpPr>
            <p:spPr>
              <a:xfrm>
                <a:off x="838200" y="1825625"/>
                <a:ext cx="10108096" cy="4351338"/>
              </a:xfrm>
            </p:spPr>
            <p:txBody>
              <a:bodyPr>
                <a:normAutofit/>
              </a:bodyPr>
              <a:lstStyle/>
              <a:p>
                <a:r>
                  <a:rPr lang="en-US" altLang="zh-CN" sz="1800" b="1" dirty="0">
                    <a:latin typeface="Cambria" panose="02040503050406030204" pitchFamily="18" charset="0"/>
                  </a:rPr>
                  <a:t>Size of a vector</a:t>
                </a:r>
                <a:r>
                  <a:rPr lang="en-US" altLang="zh-CN" sz="1800" dirty="0">
                    <a:latin typeface="Cambria" panose="02040503050406030204" pitchFamily="18" charset="0"/>
                  </a:rPr>
                  <a:t>: The size of a vector refers to its </a:t>
                </a:r>
                <a:r>
                  <a:rPr lang="en-US" altLang="zh-CN" sz="1800" u="sng" dirty="0">
                    <a:latin typeface="Cambria" panose="02040503050406030204" pitchFamily="18" charset="0"/>
                  </a:rPr>
                  <a:t>dimension</a:t>
                </a:r>
                <a:r>
                  <a:rPr lang="en-US" altLang="zh-CN" sz="1800" dirty="0">
                    <a:latin typeface="Cambria" panose="02040503050406030204" pitchFamily="18" charset="0"/>
                  </a:rPr>
                  <a:t>, which is </a:t>
                </a:r>
                <a:r>
                  <a:rPr lang="en-US" altLang="zh-CN" sz="1800" u="sng" dirty="0">
                    <a:latin typeface="Cambria" panose="02040503050406030204" pitchFamily="18" charset="0"/>
                  </a:rPr>
                  <a:t>the number of elements</a:t>
                </a:r>
                <a:r>
                  <a:rPr lang="en-US" altLang="zh-CN" sz="1800" dirty="0">
                    <a:latin typeface="Cambria" panose="02040503050406030204" pitchFamily="18" charset="0"/>
                  </a:rPr>
                  <a:t> it contains.</a:t>
                </a:r>
              </a:p>
              <a:p>
                <a:endParaRPr lang="en-US" altLang="zh-CN" sz="1800" dirty="0">
                  <a:latin typeface="Cambria" panose="02040503050406030204" pitchFamily="18" charset="0"/>
                </a:endParaRPr>
              </a:p>
              <a:p>
                <a:r>
                  <a:rPr lang="en-US" altLang="zh-CN" sz="1800" b="1" dirty="0">
                    <a:latin typeface="Cambria" panose="02040503050406030204" pitchFamily="18" charset="0"/>
                  </a:rPr>
                  <a:t>Length of a vector (L</a:t>
                </a:r>
                <a:r>
                  <a:rPr lang="en-US" altLang="zh-CN" sz="1800" b="1" baseline="-25000" dirty="0">
                    <a:latin typeface="Cambria" panose="02040503050406030204" pitchFamily="18" charset="0"/>
                  </a:rPr>
                  <a:t>2 </a:t>
                </a:r>
                <a:r>
                  <a:rPr lang="en-US" altLang="zh-CN" sz="1800" b="1" dirty="0">
                    <a:latin typeface="Cambria" panose="02040503050406030204" pitchFamily="18" charset="0"/>
                  </a:rPr>
                  <a:t>Norm)</a:t>
                </a:r>
                <a:r>
                  <a:rPr lang="en-US" altLang="zh-CN" sz="1800" dirty="0">
                    <a:latin typeface="Cambria" panose="02040503050406030204" pitchFamily="18" charset="0"/>
                  </a:rPr>
                  <a:t>: The length of a vector refers to its </a:t>
                </a:r>
                <a:r>
                  <a:rPr lang="en-US" altLang="zh-CN" sz="1800" u="sng" dirty="0">
                    <a:latin typeface="Cambria" panose="02040503050406030204" pitchFamily="18" charset="0"/>
                  </a:rPr>
                  <a:t>magnitude</a:t>
                </a:r>
              </a:p>
              <a:p>
                <a:pPr lvl="1"/>
                <a:r>
                  <a:rPr lang="en-US" altLang="zh-CN" sz="1800" dirty="0">
                    <a:latin typeface="Cambria" panose="02040503050406030204" pitchFamily="18" charset="0"/>
                  </a:rPr>
                  <a:t>Given vector </a:t>
                </a:r>
                <a14:m>
                  <m:oMath xmlns:m="http://schemas.openxmlformats.org/officeDocument/2006/math">
                    <m:r>
                      <a:rPr lang="en-US" altLang="zh-CN" sz="1800" b="1" i="1" dirty="0" smtClean="0">
                        <a:latin typeface="Cambria Math" panose="02040503050406030204" pitchFamily="18" charset="0"/>
                      </a:rPr>
                      <m:t>𝒙</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length of vector can be defined as:</a:t>
                </a:r>
              </a:p>
              <a:p>
                <a:endParaRPr lang="en-US" altLang="zh-CN" sz="1800" dirty="0">
                  <a:latin typeface="Cambria" panose="02040503050406030204" pitchFamily="18" charset="0"/>
                </a:endParaRPr>
              </a:p>
              <a:p>
                <a:endParaRPr lang="en-US" altLang="zh-CN" sz="1800" dirty="0">
                  <a:latin typeface="Cambria" panose="02040503050406030204" pitchFamily="18" charset="0"/>
                </a:endParaRPr>
              </a:p>
              <a:p>
                <a:r>
                  <a:rPr lang="en-US" altLang="zh-CN" sz="1800" b="1" dirty="0">
                    <a:latin typeface="Cambria" panose="02040503050406030204" pitchFamily="18" charset="0"/>
                  </a:rPr>
                  <a:t>Distance between two vectors (Euclidean length)</a:t>
                </a:r>
                <a:r>
                  <a:rPr lang="en-US" altLang="zh-CN" sz="1800" dirty="0">
                    <a:latin typeface="Cambria" panose="02040503050406030204" pitchFamily="18" charset="0"/>
                  </a:rPr>
                  <a:t>: </a:t>
                </a:r>
              </a:p>
              <a:p>
                <a:pPr lvl="1"/>
                <a:r>
                  <a:rPr lang="en-US" altLang="zh-CN" sz="1800" dirty="0">
                    <a:latin typeface="Cambria" panose="02040503050406030204" pitchFamily="18" charset="0"/>
                  </a:rPr>
                  <a:t>Given two vector </a:t>
                </a:r>
                <a14:m>
                  <m:oMath xmlns:m="http://schemas.openxmlformats.org/officeDocument/2006/math">
                    <m:r>
                      <a:rPr lang="en-US" altLang="zh-CN" sz="1800" b="1" i="1" dirty="0" smtClean="0">
                        <a:latin typeface="Cambria Math" panose="02040503050406030204" pitchFamily="18" charset="0"/>
                      </a:rPr>
                      <m:t>𝒙</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smtClean="0">
                        <a:latin typeface="Cambria Math" panose="02040503050406030204" pitchFamily="18" charset="0"/>
                      </a:rPr>
                      <m:t>𝒚</m:t>
                    </m:r>
                    <m:r>
                      <a:rPr lang="en-US" altLang="zh-CN" sz="1800" i="1" dirty="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distance between two vectors can be defined as:</a:t>
                </a:r>
                <a:endParaRPr lang="zh-CN" altLang="en-US" sz="18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D4EC2D1A-2390-D865-5B50-5D907AF006B0}"/>
                  </a:ext>
                </a:extLst>
              </p:cNvPr>
              <p:cNvSpPr>
                <a:spLocks noGrp="1" noRot="1" noChangeAspect="1" noMove="1" noResize="1" noEditPoints="1" noAdjustHandles="1" noChangeArrowheads="1" noChangeShapeType="1" noTextEdit="1"/>
              </p:cNvSpPr>
              <p:nvPr>
                <p:ph idx="1"/>
              </p:nvPr>
            </p:nvSpPr>
            <p:spPr>
              <a:xfrm>
                <a:off x="838200" y="1825625"/>
                <a:ext cx="10108096" cy="4351338"/>
              </a:xfrm>
              <a:blipFill>
                <a:blip r:embed="rId3"/>
                <a:stretch>
                  <a:fillRect l="-422" t="-1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DE8F547-004F-50FA-1B12-D3E197F8806B}"/>
                  </a:ext>
                </a:extLst>
              </p:cNvPr>
              <p:cNvSpPr txBox="1"/>
              <p:nvPr/>
            </p:nvSpPr>
            <p:spPr>
              <a:xfrm>
                <a:off x="4769288" y="3560428"/>
                <a:ext cx="2653419" cy="5636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ad>
                        <m:radPr>
                          <m:deg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bSup>
                        </m:e>
                      </m:ra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4" name="文本框 3">
                <a:extLst>
                  <a:ext uri="{FF2B5EF4-FFF2-40B4-BE49-F238E27FC236}">
                    <a16:creationId xmlns:a16="http://schemas.microsoft.com/office/drawing/2014/main" id="{B97AF1E3-9E90-4BE3-786E-A095F43337A0}"/>
                  </a:ext>
                </a:extLst>
              </p:cNvPr>
              <p:cNvSpPr txBox="1">
                <a:spLocks noRot="1" noChangeAspect="1" noMove="1" noResize="1" noEditPoints="1" noAdjustHandles="1" noChangeArrowheads="1" noChangeShapeType="1" noTextEdit="1"/>
              </p:cNvSpPr>
              <p:nvPr/>
            </p:nvSpPr>
            <p:spPr>
              <a:xfrm>
                <a:off x="4769288" y="3560428"/>
                <a:ext cx="2653419" cy="563680"/>
              </a:xfrm>
              <a:prstGeom prst="rect">
                <a:avLst/>
              </a:prstGeom>
              <a:blipFill>
                <a:blip r:embed="rId4"/>
                <a:stretch>
                  <a:fillRect b="-10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6851A4A-9296-5FB2-866B-6B36978E24B6}"/>
                  </a:ext>
                </a:extLst>
              </p:cNvPr>
              <p:cNvSpPr txBox="1"/>
              <p:nvPr/>
            </p:nvSpPr>
            <p:spPr>
              <a:xfrm>
                <a:off x="3047998" y="5148454"/>
                <a:ext cx="6096000" cy="4277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ad>
                        <m:radPr>
                          <m:deg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e>
                              </m:d>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e>
                              </m:d>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e>
                              </m:d>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rad>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E2098BF3-6296-D2DA-0524-8EE73ECE58B8}"/>
                  </a:ext>
                </a:extLst>
              </p:cNvPr>
              <p:cNvSpPr txBox="1">
                <a:spLocks noRot="1" noChangeAspect="1" noMove="1" noResize="1" noEditPoints="1" noAdjustHandles="1" noChangeArrowheads="1" noChangeShapeType="1" noTextEdit="1"/>
              </p:cNvSpPr>
              <p:nvPr/>
            </p:nvSpPr>
            <p:spPr>
              <a:xfrm>
                <a:off x="3047998" y="5148454"/>
                <a:ext cx="6096000" cy="427746"/>
              </a:xfrm>
              <a:prstGeom prst="rect">
                <a:avLst/>
              </a:prstGeom>
              <a:blipFill>
                <a:blip r:embed="rId5"/>
                <a:stretch>
                  <a:fillRect b="-5714"/>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840B804-59E1-CC4F-AC91-72321FA9F5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789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32DFC-CEB9-9DAC-2A34-36721285CF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B90327-2166-1C1B-B24F-4E1A9D99FBEB}"/>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Beyond Euclidean distance</a:t>
            </a:r>
            <a:endParaRPr lang="en-US" dirty="0"/>
          </a:p>
        </p:txBody>
      </p:sp>
      <p:sp>
        <p:nvSpPr>
          <p:cNvPr id="5" name="灯片编号占位符 4">
            <a:extLst>
              <a:ext uri="{FF2B5EF4-FFF2-40B4-BE49-F238E27FC236}">
                <a16:creationId xmlns:a16="http://schemas.microsoft.com/office/drawing/2014/main" id="{804A22EE-3DB5-3D3C-7D75-44A9DCC5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18" name="Group 17">
            <a:extLst>
              <a:ext uri="{FF2B5EF4-FFF2-40B4-BE49-F238E27FC236}">
                <a16:creationId xmlns:a16="http://schemas.microsoft.com/office/drawing/2014/main" id="{0C07848F-4281-B9C6-DCD1-15270BFC5B1B}"/>
              </a:ext>
            </a:extLst>
          </p:cNvPr>
          <p:cNvGrpSpPr/>
          <p:nvPr/>
        </p:nvGrpSpPr>
        <p:grpSpPr>
          <a:xfrm>
            <a:off x="1377950" y="1575698"/>
            <a:ext cx="8530278" cy="4802877"/>
            <a:chOff x="1524000" y="1553473"/>
            <a:chExt cx="8530278" cy="4802877"/>
          </a:xfrm>
        </p:grpSpPr>
        <p:pic>
          <p:nvPicPr>
            <p:cNvPr id="13" name="Picture 12">
              <a:extLst>
                <a:ext uri="{FF2B5EF4-FFF2-40B4-BE49-F238E27FC236}">
                  <a16:creationId xmlns:a16="http://schemas.microsoft.com/office/drawing/2014/main" id="{C3395407-09D1-68C7-83AC-B78C44D7AF91}"/>
                </a:ext>
              </a:extLst>
            </p:cNvPr>
            <p:cNvPicPr>
              <a:picLocks noChangeAspect="1"/>
            </p:cNvPicPr>
            <p:nvPr/>
          </p:nvPicPr>
          <p:blipFill>
            <a:blip r:embed="rId3"/>
            <a:stretch>
              <a:fillRect/>
            </a:stretch>
          </p:blipFill>
          <p:spPr>
            <a:xfrm>
              <a:off x="1524000" y="1553473"/>
              <a:ext cx="8530278" cy="4758427"/>
            </a:xfrm>
            <a:prstGeom prst="rect">
              <a:avLst/>
            </a:prstGeom>
          </p:spPr>
        </p:pic>
        <p:sp>
          <p:nvSpPr>
            <p:cNvPr id="14" name="Rectangle 13">
              <a:extLst>
                <a:ext uri="{FF2B5EF4-FFF2-40B4-BE49-F238E27FC236}">
                  <a16:creationId xmlns:a16="http://schemas.microsoft.com/office/drawing/2014/main" id="{3089C3C6-4E71-64BE-DED8-3DA2705758F0}"/>
                </a:ext>
              </a:extLst>
            </p:cNvPr>
            <p:cNvSpPr/>
            <p:nvPr/>
          </p:nvSpPr>
          <p:spPr>
            <a:xfrm>
              <a:off x="6324600" y="2057400"/>
              <a:ext cx="730250" cy="596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9E6AFDD-F9CE-DA6C-110B-9C38B4228465}"/>
                </a:ext>
              </a:extLst>
            </p:cNvPr>
            <p:cNvSpPr/>
            <p:nvPr/>
          </p:nvSpPr>
          <p:spPr>
            <a:xfrm>
              <a:off x="6324600" y="3429000"/>
              <a:ext cx="730250" cy="596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C54DC4F-A33A-A7D9-FD2D-CA9928BEF263}"/>
                </a:ext>
              </a:extLst>
            </p:cNvPr>
            <p:cNvSpPr/>
            <p:nvPr/>
          </p:nvSpPr>
          <p:spPr>
            <a:xfrm>
              <a:off x="6324600" y="4707627"/>
              <a:ext cx="730250" cy="596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F87EC2-7C24-E8F2-E971-4608CA732ED6}"/>
                </a:ext>
              </a:extLst>
            </p:cNvPr>
            <p:cNvSpPr/>
            <p:nvPr/>
          </p:nvSpPr>
          <p:spPr>
            <a:xfrm>
              <a:off x="9324028" y="5759450"/>
              <a:ext cx="730250" cy="596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253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A1730-E429-FB67-0478-3EE7A8C3D9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74DEE23-2100-52CE-8702-1D3C6AF022D7}"/>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46AB64D-8EE9-B898-350F-7FCB91DAB412}"/>
              </a:ext>
            </a:extLst>
          </p:cNvPr>
          <p:cNvSpPr>
            <a:spLocks noGrp="1"/>
          </p:cNvSpPr>
          <p:nvPr>
            <p:ph idx="1"/>
          </p:nvPr>
        </p:nvSpPr>
        <p:spPr>
          <a:xfrm>
            <a:off x="838200" y="1375249"/>
            <a:ext cx="10515600" cy="4351338"/>
          </a:xfrm>
        </p:spPr>
        <p:txBody>
          <a:bodyPr>
            <a:normAutofit/>
          </a:bodyPr>
          <a:lstStyle/>
          <a:p>
            <a:r>
              <a:rPr lang="en-US" altLang="zh-CN" sz="2000" b="1" dirty="0">
                <a:latin typeface="Cambria" panose="02040503050406030204" pitchFamily="18" charset="0"/>
              </a:rPr>
              <a:t>Vector Addition:</a:t>
            </a:r>
          </a:p>
          <a:p>
            <a:pPr lvl="1"/>
            <a:r>
              <a:rPr lang="en-US" altLang="zh-CN" sz="1600" b="1" dirty="0">
                <a:latin typeface="Cambria" panose="02040503050406030204" pitchFamily="18" charset="0"/>
              </a:rPr>
              <a:t>For two vectors                           and</a:t>
            </a:r>
          </a:p>
          <a:p>
            <a:pPr lvl="1"/>
            <a:endParaRPr lang="en-US" altLang="zh-CN" sz="1600" b="1" dirty="0">
              <a:latin typeface="Cambria" panose="02040503050406030204" pitchFamily="18" charset="0"/>
            </a:endParaRPr>
          </a:p>
          <a:p>
            <a:pPr lvl="1"/>
            <a:r>
              <a:rPr lang="en-US" altLang="zh-CN" sz="1600" b="1" dirty="0">
                <a:latin typeface="Cambria" panose="02040503050406030204" pitchFamily="18" charset="0"/>
              </a:rPr>
              <a:t>Their addition is</a:t>
            </a:r>
          </a:p>
          <a:p>
            <a:pPr marL="0" indent="0">
              <a:buNone/>
            </a:pPr>
            <a:endParaRPr lang="en-US" altLang="zh-CN" sz="2000" b="1" dirty="0">
              <a:latin typeface="Cambria" panose="02040503050406030204" pitchFamily="18" charset="0"/>
            </a:endParaRPr>
          </a:p>
          <a:p>
            <a:pPr marL="0" indent="0">
              <a:buNone/>
            </a:pPr>
            <a:endParaRPr lang="en-US" altLang="zh-CN" sz="2000" b="1" dirty="0">
              <a:latin typeface="Cambria" panose="02040503050406030204" pitchFamily="18" charset="0"/>
            </a:endParaRP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p:txBody>
      </p:sp>
      <p:pic>
        <p:nvPicPr>
          <p:cNvPr id="9" name="图片 8">
            <a:extLst>
              <a:ext uri="{FF2B5EF4-FFF2-40B4-BE49-F238E27FC236}">
                <a16:creationId xmlns:a16="http://schemas.microsoft.com/office/drawing/2014/main" id="{4FCEB494-03AA-10C7-B283-CB183525B5CF}"/>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56417" r="39248" b="13391"/>
          <a:stretch/>
        </p:blipFill>
        <p:spPr>
          <a:xfrm>
            <a:off x="6935105" y="1375249"/>
            <a:ext cx="1762783" cy="1933657"/>
          </a:xfrm>
          <a:prstGeom prst="rect">
            <a:avLst/>
          </a:prstGeom>
        </p:spPr>
      </p:pic>
      <p:pic>
        <p:nvPicPr>
          <p:cNvPr id="16" name="图片 15">
            <a:extLst>
              <a:ext uri="{FF2B5EF4-FFF2-40B4-BE49-F238E27FC236}">
                <a16:creationId xmlns:a16="http://schemas.microsoft.com/office/drawing/2014/main" id="{5125692A-1BB6-2663-E1EA-ECB58D6BD1C0}"/>
              </a:ext>
            </a:extLst>
          </p:cNvPr>
          <p:cNvPicPr>
            <a:picLocks noChangeAspect="1"/>
          </p:cNvPicPr>
          <p:nvPr/>
        </p:nvPicPr>
        <p:blipFill>
          <a:blip r:embed="rId4"/>
          <a:stretch>
            <a:fillRect/>
          </a:stretch>
        </p:blipFill>
        <p:spPr>
          <a:xfrm>
            <a:off x="3216627" y="1574952"/>
            <a:ext cx="937775" cy="598001"/>
          </a:xfrm>
          <a:prstGeom prst="rect">
            <a:avLst/>
          </a:prstGeom>
        </p:spPr>
      </p:pic>
      <p:pic>
        <p:nvPicPr>
          <p:cNvPr id="18" name="图片 17">
            <a:extLst>
              <a:ext uri="{FF2B5EF4-FFF2-40B4-BE49-F238E27FC236}">
                <a16:creationId xmlns:a16="http://schemas.microsoft.com/office/drawing/2014/main" id="{C9A79AAA-3E04-868D-A278-5A51F249F3C6}"/>
              </a:ext>
            </a:extLst>
          </p:cNvPr>
          <p:cNvPicPr>
            <a:picLocks noChangeAspect="1"/>
          </p:cNvPicPr>
          <p:nvPr/>
        </p:nvPicPr>
        <p:blipFill>
          <a:blip r:embed="rId5"/>
          <a:stretch>
            <a:fillRect/>
          </a:stretch>
        </p:blipFill>
        <p:spPr>
          <a:xfrm>
            <a:off x="4716451" y="1574953"/>
            <a:ext cx="963125" cy="598000"/>
          </a:xfrm>
          <a:prstGeom prst="rect">
            <a:avLst/>
          </a:prstGeom>
        </p:spPr>
      </p:pic>
      <p:pic>
        <p:nvPicPr>
          <p:cNvPr id="20" name="图片 19">
            <a:extLst>
              <a:ext uri="{FF2B5EF4-FFF2-40B4-BE49-F238E27FC236}">
                <a16:creationId xmlns:a16="http://schemas.microsoft.com/office/drawing/2014/main" id="{3FD192DC-E78D-633F-8D84-E6EC81B6EC29}"/>
              </a:ext>
            </a:extLst>
          </p:cNvPr>
          <p:cNvPicPr>
            <a:picLocks noChangeAspect="1"/>
          </p:cNvPicPr>
          <p:nvPr/>
        </p:nvPicPr>
        <p:blipFill>
          <a:blip r:embed="rId6"/>
          <a:stretch>
            <a:fillRect/>
          </a:stretch>
        </p:blipFill>
        <p:spPr>
          <a:xfrm>
            <a:off x="2573220" y="2784280"/>
            <a:ext cx="1914175" cy="598001"/>
          </a:xfrm>
          <a:prstGeom prst="rect">
            <a:avLst/>
          </a:prstGeom>
        </p:spPr>
      </p:pic>
      <p:sp>
        <p:nvSpPr>
          <p:cNvPr id="4" name="灯片编号占位符 3">
            <a:extLst>
              <a:ext uri="{FF2B5EF4-FFF2-40B4-BE49-F238E27FC236}">
                <a16:creationId xmlns:a16="http://schemas.microsoft.com/office/drawing/2014/main" id="{52084C7A-947E-C1E5-CBEC-A0094C9EEA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223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CFCB2-F549-F40B-E42E-38DC4623DEF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5E36C9-16F4-3629-2411-5E617B727077}"/>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DFE6D7-CBF5-2DE6-1D59-0F91F5DA0FB0}"/>
                  </a:ext>
                </a:extLst>
              </p:cNvPr>
              <p:cNvSpPr>
                <a:spLocks noGrp="1"/>
              </p:cNvSpPr>
              <p:nvPr>
                <p:ph idx="1"/>
              </p:nvPr>
            </p:nvSpPr>
            <p:spPr>
              <a:xfrm>
                <a:off x="838200" y="1375249"/>
                <a:ext cx="10515600" cy="4351338"/>
              </a:xfrm>
            </p:spPr>
            <p:txBody>
              <a:bodyPr>
                <a:normAutofit/>
              </a:bodyPr>
              <a:lstStyle/>
              <a:p>
                <a:r>
                  <a:rPr lang="en-US" altLang="zh-CN" sz="2000" b="1" dirty="0">
                    <a:latin typeface="Cambria" panose="02040503050406030204" pitchFamily="18" charset="0"/>
                  </a:rPr>
                  <a:t>Vector Addition:</a:t>
                </a:r>
              </a:p>
              <a:p>
                <a:pPr lvl="1"/>
                <a:r>
                  <a:rPr lang="en-US" altLang="zh-CN" sz="1600" b="1" dirty="0">
                    <a:latin typeface="Cambria" panose="02040503050406030204" pitchFamily="18" charset="0"/>
                  </a:rPr>
                  <a:t>For two vectors                           and</a:t>
                </a:r>
              </a:p>
              <a:p>
                <a:pPr lvl="1"/>
                <a:endParaRPr lang="en-US" altLang="zh-CN" sz="1600" b="1" dirty="0">
                  <a:latin typeface="Cambria" panose="02040503050406030204" pitchFamily="18" charset="0"/>
                </a:endParaRPr>
              </a:p>
              <a:p>
                <a:pPr lvl="1"/>
                <a:r>
                  <a:rPr lang="en-US" altLang="zh-CN" sz="1600" b="1" dirty="0">
                    <a:latin typeface="Cambria" panose="02040503050406030204" pitchFamily="18" charset="0"/>
                  </a:rPr>
                  <a:t>Their addition is</a:t>
                </a:r>
              </a:p>
              <a:p>
                <a:pPr marL="0" indent="0">
                  <a:buNone/>
                </a:pPr>
                <a:endParaRPr lang="en-US" altLang="zh-CN" sz="2000" b="1" dirty="0">
                  <a:latin typeface="Cambria" panose="02040503050406030204" pitchFamily="18" charset="0"/>
                </a:endParaRPr>
              </a:p>
              <a:p>
                <a:pPr marL="0" indent="0">
                  <a:buNone/>
                </a:pPr>
                <a:endParaRPr lang="en-US" altLang="zh-CN" sz="2000" b="1" dirty="0">
                  <a:latin typeface="Cambria" panose="02040503050406030204" pitchFamily="18" charset="0"/>
                </a:endParaRPr>
              </a:p>
              <a:p>
                <a:pPr marL="0" indent="0">
                  <a:buNone/>
                </a:pPr>
                <a:endParaRPr lang="en-US" altLang="zh-CN" sz="2000" b="1" dirty="0">
                  <a:latin typeface="Cambria" panose="02040503050406030204" pitchFamily="18" charset="0"/>
                </a:endParaRPr>
              </a:p>
              <a:p>
                <a:r>
                  <a:rPr lang="en-US" altLang="zh-CN" sz="2000" b="1" dirty="0">
                    <a:latin typeface="Cambria" panose="02040503050406030204" pitchFamily="18" charset="0"/>
                  </a:rPr>
                  <a:t>Scalar multiplication</a:t>
                </a:r>
              </a:p>
              <a:p>
                <a:pPr lvl="1"/>
                <a:r>
                  <a:rPr lang="en-US" altLang="zh-CN" sz="1600" dirty="0">
                    <a:latin typeface="Cambria" panose="02040503050406030204" pitchFamily="18" charset="0"/>
                  </a:rPr>
                  <a:t>Given a vector </a:t>
                </a:r>
                <a14:m>
                  <m:oMath xmlns:m="http://schemas.openxmlformats.org/officeDocument/2006/math">
                    <m:r>
                      <a:rPr lang="en-US" altLang="zh-CN" sz="1600" b="1" i="1" smtClean="0">
                        <a:latin typeface="Cambria Math" panose="02040503050406030204" pitchFamily="18" charset="0"/>
                      </a:rPr>
                      <m:t>𝒖</m:t>
                    </m:r>
                  </m:oMath>
                </a14:m>
                <a:r>
                  <a:rPr lang="en-US" altLang="zh-CN" sz="1600" dirty="0">
                    <a:latin typeface="Cambria" panose="02040503050406030204" pitchFamily="18" charset="0"/>
                  </a:rPr>
                  <a:t> and a scalar </a:t>
                </a:r>
                <a14:m>
                  <m:oMath xmlns:m="http://schemas.openxmlformats.org/officeDocument/2006/math">
                    <m:r>
                      <a:rPr lang="en-US" altLang="zh-CN" sz="1600" b="0" i="1" dirty="0" smtClean="0">
                        <a:latin typeface="Cambria Math" panose="02040503050406030204" pitchFamily="18" charset="0"/>
                      </a:rPr>
                      <m:t>𝑐</m:t>
                    </m:r>
                  </m:oMath>
                </a14:m>
                <a:r>
                  <a:rPr lang="en-US" altLang="zh-CN" sz="1600" dirty="0">
                    <a:latin typeface="Cambria" panose="02040503050406030204" pitchFamily="18" charset="0"/>
                  </a:rPr>
                  <a:t>, the scalar multiplication is</a:t>
                </a: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9DDE3456-48FD-3B2E-2F06-ECB5A2F23122}"/>
                  </a:ext>
                </a:extLst>
              </p:cNvPr>
              <p:cNvSpPr>
                <a:spLocks noGrp="1" noRot="1" noChangeAspect="1" noMove="1" noResize="1" noEditPoints="1" noAdjustHandles="1" noChangeArrowheads="1" noChangeShapeType="1" noTextEdit="1"/>
              </p:cNvSpPr>
              <p:nvPr>
                <p:ph idx="1"/>
              </p:nvPr>
            </p:nvSpPr>
            <p:spPr>
              <a:xfrm>
                <a:off x="838200" y="1375249"/>
                <a:ext cx="10515600" cy="4351338"/>
              </a:xfrm>
              <a:blipFill>
                <a:blip r:embed="rId3"/>
                <a:stretch>
                  <a:fillRect l="-522" t="-154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5A51D21D-7843-3AB0-2203-8CBA4E609ABA}"/>
              </a:ext>
            </a:extLst>
          </p:cNvPr>
          <p:cNvPicPr>
            <a:picLocks noChangeAspect="1"/>
          </p:cNvPicPr>
          <p:nvPr/>
        </p:nvPicPr>
        <p:blipFill rotWithShape="1">
          <a:blip r:embed="rId4">
            <a:extLst>
              <a:ext uri="{28A0092B-C50C-407E-A947-70E740481C1C}">
                <a14:useLocalDpi xmlns:a14="http://schemas.microsoft.com/office/drawing/2010/main" val="0"/>
              </a:ext>
            </a:extLst>
          </a:blip>
          <a:srcRect l="70185" t="50000" r="6875" b="13391"/>
          <a:stretch/>
        </p:blipFill>
        <p:spPr>
          <a:xfrm>
            <a:off x="6935105" y="3695319"/>
            <a:ext cx="3761096" cy="2344639"/>
          </a:xfrm>
          <a:prstGeom prst="rect">
            <a:avLst/>
          </a:prstGeom>
        </p:spPr>
      </p:pic>
      <p:pic>
        <p:nvPicPr>
          <p:cNvPr id="14" name="图片 13">
            <a:extLst>
              <a:ext uri="{FF2B5EF4-FFF2-40B4-BE49-F238E27FC236}">
                <a16:creationId xmlns:a16="http://schemas.microsoft.com/office/drawing/2014/main" id="{ED332329-3A88-D741-D4E1-D53DA13AA5C0}"/>
              </a:ext>
            </a:extLst>
          </p:cNvPr>
          <p:cNvPicPr>
            <a:picLocks noChangeAspect="1"/>
          </p:cNvPicPr>
          <p:nvPr/>
        </p:nvPicPr>
        <p:blipFill>
          <a:blip r:embed="rId5"/>
          <a:stretch>
            <a:fillRect/>
          </a:stretch>
        </p:blipFill>
        <p:spPr>
          <a:xfrm>
            <a:off x="2735657" y="4734291"/>
            <a:ext cx="1418745" cy="598000"/>
          </a:xfrm>
          <a:prstGeom prst="rect">
            <a:avLst/>
          </a:prstGeom>
        </p:spPr>
      </p:pic>
      <p:pic>
        <p:nvPicPr>
          <p:cNvPr id="16" name="图片 15">
            <a:extLst>
              <a:ext uri="{FF2B5EF4-FFF2-40B4-BE49-F238E27FC236}">
                <a16:creationId xmlns:a16="http://schemas.microsoft.com/office/drawing/2014/main" id="{F067EF8A-F732-AD7D-33E8-C52DA03A840E}"/>
              </a:ext>
            </a:extLst>
          </p:cNvPr>
          <p:cNvPicPr>
            <a:picLocks noChangeAspect="1"/>
          </p:cNvPicPr>
          <p:nvPr/>
        </p:nvPicPr>
        <p:blipFill>
          <a:blip r:embed="rId6"/>
          <a:stretch>
            <a:fillRect/>
          </a:stretch>
        </p:blipFill>
        <p:spPr>
          <a:xfrm>
            <a:off x="3216627" y="1574952"/>
            <a:ext cx="937775" cy="598001"/>
          </a:xfrm>
          <a:prstGeom prst="rect">
            <a:avLst/>
          </a:prstGeom>
        </p:spPr>
      </p:pic>
      <p:pic>
        <p:nvPicPr>
          <p:cNvPr id="18" name="图片 17">
            <a:extLst>
              <a:ext uri="{FF2B5EF4-FFF2-40B4-BE49-F238E27FC236}">
                <a16:creationId xmlns:a16="http://schemas.microsoft.com/office/drawing/2014/main" id="{DC9FF787-9D83-AE4E-BE28-67EDC7F742BA}"/>
              </a:ext>
            </a:extLst>
          </p:cNvPr>
          <p:cNvPicPr>
            <a:picLocks noChangeAspect="1"/>
          </p:cNvPicPr>
          <p:nvPr/>
        </p:nvPicPr>
        <p:blipFill>
          <a:blip r:embed="rId7"/>
          <a:stretch>
            <a:fillRect/>
          </a:stretch>
        </p:blipFill>
        <p:spPr>
          <a:xfrm>
            <a:off x="4716451" y="1574953"/>
            <a:ext cx="963125" cy="598000"/>
          </a:xfrm>
          <a:prstGeom prst="rect">
            <a:avLst/>
          </a:prstGeom>
        </p:spPr>
      </p:pic>
      <p:pic>
        <p:nvPicPr>
          <p:cNvPr id="20" name="图片 19">
            <a:extLst>
              <a:ext uri="{FF2B5EF4-FFF2-40B4-BE49-F238E27FC236}">
                <a16:creationId xmlns:a16="http://schemas.microsoft.com/office/drawing/2014/main" id="{196F359B-A494-FC6F-5B3B-2DB6F4D07557}"/>
              </a:ext>
            </a:extLst>
          </p:cNvPr>
          <p:cNvPicPr>
            <a:picLocks noChangeAspect="1"/>
          </p:cNvPicPr>
          <p:nvPr/>
        </p:nvPicPr>
        <p:blipFill>
          <a:blip r:embed="rId8"/>
          <a:stretch>
            <a:fillRect/>
          </a:stretch>
        </p:blipFill>
        <p:spPr>
          <a:xfrm>
            <a:off x="2573220" y="2784280"/>
            <a:ext cx="1914175" cy="598001"/>
          </a:xfrm>
          <a:prstGeom prst="rect">
            <a:avLst/>
          </a:prstGeom>
        </p:spPr>
      </p:pic>
      <p:sp>
        <p:nvSpPr>
          <p:cNvPr id="4" name="灯片编号占位符 3">
            <a:extLst>
              <a:ext uri="{FF2B5EF4-FFF2-40B4-BE49-F238E27FC236}">
                <a16:creationId xmlns:a16="http://schemas.microsoft.com/office/drawing/2014/main" id="{B4268406-E02D-7E8E-16F9-294B5177FD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637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F27D-CF80-35B0-53DA-EDB5F1D62B3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204310B-DB3E-6FAC-952A-52C3FF5FEE52}"/>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1147C5-B07D-4E86-4862-E5E05AC3AD00}"/>
                  </a:ext>
                </a:extLst>
              </p:cNvPr>
              <p:cNvSpPr>
                <a:spLocks noGrp="1"/>
              </p:cNvSpPr>
              <p:nvPr>
                <p:ph idx="1"/>
              </p:nvPr>
            </p:nvSpPr>
            <p:spPr>
              <a:xfrm>
                <a:off x="838200" y="1375249"/>
                <a:ext cx="9644270" cy="4351338"/>
              </a:xfrm>
            </p:spPr>
            <p:txBody>
              <a:bodyPr>
                <a:normAutofit/>
              </a:bodyPr>
              <a:lstStyle/>
              <a:p>
                <a:r>
                  <a:rPr lang="en-US" altLang="zh-CN" sz="2000" b="1" dirty="0">
                    <a:latin typeface="Cambria" panose="02040503050406030204" pitchFamily="18" charset="0"/>
                  </a:rPr>
                  <a:t>Vector multiplication (3 types)</a:t>
                </a:r>
              </a:p>
              <a:p>
                <a:pPr lvl="1">
                  <a:buFont typeface="Wingdings" panose="05000000000000000000" pitchFamily="2" charset="2"/>
                  <a:buChar char="Ø"/>
                </a:pPr>
                <a:r>
                  <a:rPr lang="en-US" altLang="zh-CN" sz="1800" b="1" dirty="0">
                    <a:solidFill>
                      <a:schemeClr val="accent1">
                        <a:lumMod val="75000"/>
                      </a:schemeClr>
                    </a:solidFill>
                    <a:latin typeface="Cambria" panose="02040503050406030204" pitchFamily="18" charset="0"/>
                  </a:rPr>
                  <a:t>Hadamard product</a:t>
                </a:r>
                <a:r>
                  <a:rPr lang="en-US" altLang="zh-CN" sz="1800" b="1" dirty="0">
                    <a:latin typeface="Cambria" panose="02040503050406030204" pitchFamily="18" charset="0"/>
                  </a:rPr>
                  <a:t>: Element-by-element multiplication</a:t>
                </a:r>
              </a:p>
              <a:p>
                <a:pPr lvl="2">
                  <a:buFont typeface="Wingdings" panose="05000000000000000000" pitchFamily="2" charset="2"/>
                  <a:buChar char="Ø"/>
                </a:pPr>
                <a:r>
                  <a:rPr lang="en-US" altLang="zh-CN" sz="1800" dirty="0">
                    <a:latin typeface="Cambria" panose="02040503050406030204" pitchFamily="18" charset="0"/>
                  </a:rPr>
                  <a:t>Given two vectors </a:t>
                </a:r>
                <a14:m>
                  <m:oMath xmlns:m="http://schemas.openxmlformats.org/officeDocument/2006/math">
                    <m:r>
                      <a:rPr lang="zh-CN" altLang="en-US" sz="1800" b="1" i="1" dirty="0" smtClean="0">
                        <a:latin typeface="Cambria Math" panose="02040503050406030204" pitchFamily="18" charset="0"/>
                      </a:rPr>
                      <m:t>𝒂</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smtClean="0">
                        <a:latin typeface="Cambria Math" panose="02040503050406030204" pitchFamily="18" charset="0"/>
                      </a:rPr>
                      <m:t>𝒃</m:t>
                    </m:r>
                    <m:r>
                      <a:rPr lang="en-US" altLang="zh-CN" sz="1800" b="0" i="1" dirty="0" smtClean="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Hadamard product of </a:t>
                </a:r>
                <a14:m>
                  <m:oMath xmlns:m="http://schemas.openxmlformats.org/officeDocument/2006/math">
                    <m:r>
                      <a:rPr lang="zh-CN" altLang="en-US" sz="1800" b="1" i="1" dirty="0" smtClean="0">
                        <a:latin typeface="Cambria Math" panose="02040503050406030204" pitchFamily="18" charset="0"/>
                      </a:rPr>
                      <m:t>𝒂</m:t>
                    </m:r>
                    <m:r>
                      <a:rPr lang="zh-CN" altLang="en-US" sz="1800" b="1" i="1" dirty="0" smtClean="0">
                        <a:latin typeface="Cambria Math" panose="02040503050406030204" pitchFamily="18" charset="0"/>
                      </a:rPr>
                      <m:t>∘</m:t>
                    </m:r>
                    <m:r>
                      <a:rPr lang="zh-CN" altLang="en-US" sz="1800" b="1" i="1" dirty="0" smtClean="0">
                        <a:latin typeface="Cambria Math" panose="02040503050406030204" pitchFamily="18" charset="0"/>
                      </a:rPr>
                      <m:t>𝒃</m:t>
                    </m:r>
                  </m:oMath>
                </a14:m>
                <a:r>
                  <a:rPr lang="en-US" altLang="zh-CN" sz="1800" dirty="0">
                    <a:latin typeface="Cambria" panose="02040503050406030204" pitchFamily="18" charset="0"/>
                  </a:rPr>
                  <a:t> is defined as:</a:t>
                </a: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a:p>
                <a:pPr lvl="2"/>
                <a:endParaRPr lang="zh-CN" altLang="en-US" sz="14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0D1147C5-B07D-4E86-4862-E5E05AC3AD00}"/>
                  </a:ext>
                </a:extLst>
              </p:cNvPr>
              <p:cNvSpPr>
                <a:spLocks noGrp="1" noRot="1" noChangeAspect="1" noMove="1" noResize="1" noEditPoints="1" noAdjustHandles="1" noChangeArrowheads="1" noChangeShapeType="1" noTextEdit="1"/>
              </p:cNvSpPr>
              <p:nvPr>
                <p:ph idx="1"/>
              </p:nvPr>
            </p:nvSpPr>
            <p:spPr>
              <a:xfrm>
                <a:off x="838200" y="1375249"/>
                <a:ext cx="9644270" cy="4351338"/>
              </a:xfrm>
              <a:blipFill>
                <a:blip r:embed="rId3"/>
                <a:stretch>
                  <a:fillRect l="-569" t="-15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3CD41C6-4102-6A8D-9F9C-481C343C4C79}"/>
              </a:ext>
            </a:extLst>
          </p:cNvPr>
          <p:cNvPicPr>
            <a:picLocks noChangeAspect="1"/>
          </p:cNvPicPr>
          <p:nvPr/>
        </p:nvPicPr>
        <p:blipFill>
          <a:blip r:embed="rId4"/>
          <a:stretch>
            <a:fillRect/>
          </a:stretch>
        </p:blipFill>
        <p:spPr>
          <a:xfrm>
            <a:off x="8507339" y="2738752"/>
            <a:ext cx="2591915" cy="60993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0F1C5A0-1A85-848B-57D1-DED5DDCCD099}"/>
                  </a:ext>
                </a:extLst>
              </p:cNvPr>
              <p:cNvSpPr txBox="1"/>
              <p:nvPr/>
            </p:nvSpPr>
            <p:spPr>
              <a:xfrm>
                <a:off x="4495800" y="2498258"/>
                <a:ext cx="2908852" cy="369332"/>
              </a:xfrm>
              <a:prstGeom prst="rect">
                <a:avLst/>
              </a:prstGeom>
              <a:solidFill>
                <a:schemeClr val="accent5">
                  <a:lumMod val="20000"/>
                  <a:lumOff val="80000"/>
                </a:schemeClr>
              </a:solid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zh-CN" altLang="en-US" sz="1800" b="1"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oMath>
                  </m:oMathPara>
                </a14:m>
                <a:endPar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8F0DD871-A6F4-9AE7-B1D8-F0525FA68633}"/>
                  </a:ext>
                </a:extLst>
              </p:cNvPr>
              <p:cNvSpPr txBox="1">
                <a:spLocks noRot="1" noChangeAspect="1" noMove="1" noResize="1" noEditPoints="1" noAdjustHandles="1" noChangeArrowheads="1" noChangeShapeType="1" noTextEdit="1"/>
              </p:cNvSpPr>
              <p:nvPr/>
            </p:nvSpPr>
            <p:spPr>
              <a:xfrm>
                <a:off x="4495800" y="2498258"/>
                <a:ext cx="2908852" cy="369332"/>
              </a:xfrm>
              <a:prstGeom prst="rect">
                <a:avLst/>
              </a:prstGeom>
              <a:blipFill>
                <a:blip r:embed="rId5"/>
                <a:stretch>
                  <a:fillRect b="-166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C94EE8E-5D5C-7E28-797B-8C576A077519}"/>
              </a:ext>
            </a:extLst>
          </p:cNvPr>
          <p:cNvSpPr txBox="1"/>
          <p:nvPr/>
        </p:nvSpPr>
        <p:spPr>
          <a:xfrm>
            <a:off x="8507340" y="2376646"/>
            <a:ext cx="278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Example of Hadamard product</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0427C13E-73C0-CD77-4D1C-68EE50CB078E}"/>
              </a:ext>
            </a:extLst>
          </p:cNvPr>
          <p:cNvSpPr/>
          <p:nvPr/>
        </p:nvSpPr>
        <p:spPr>
          <a:xfrm>
            <a:off x="8319053" y="2376645"/>
            <a:ext cx="3034747" cy="1052355"/>
          </a:xfrm>
          <a:prstGeom prst="roundRect">
            <a:avLst/>
          </a:prstGeom>
          <a:noFill/>
          <a:ln w="2857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B6014E7C-FE1A-957B-B53D-5D19BF6470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228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B9C-BCB8-78E2-B2E1-797114A133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0C9CB1-F81F-0B49-ADCC-C30BD3A22FA0}"/>
              </a:ext>
            </a:extLst>
          </p:cNvPr>
          <p:cNvSpPr>
            <a:spLocks noGrp="1"/>
          </p:cNvSpPr>
          <p:nvPr>
            <p:ph type="title"/>
          </p:nvPr>
        </p:nvSpPr>
        <p:spPr/>
        <p:txBody>
          <a:bodyPr>
            <a:normAutofit fontScale="90000"/>
          </a:bodyPr>
          <a:lstStyle/>
          <a:p>
            <a:r>
              <a:rPr lang="en-US" sz="4800" b="1" dirty="0"/>
              <a:t>Part 1: </a:t>
            </a:r>
            <a:br>
              <a:rPr lang="en-US" sz="4800" b="1" dirty="0"/>
            </a:br>
            <a:r>
              <a:rPr lang="en-US" sz="4800" b="1" dirty="0"/>
              <a:t>Review on Linear Algebra</a:t>
            </a:r>
          </a:p>
        </p:txBody>
      </p:sp>
      <p:sp>
        <p:nvSpPr>
          <p:cNvPr id="3" name="文本占位符 2">
            <a:extLst>
              <a:ext uri="{FF2B5EF4-FFF2-40B4-BE49-F238E27FC236}">
                <a16:creationId xmlns:a16="http://schemas.microsoft.com/office/drawing/2014/main" id="{B70EC740-5D92-C0F2-FE57-20618C66FFF4}"/>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4708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ED884-B8A7-2A45-AF94-F3FE3733B0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2B4E72-B5C2-5CDE-E4F1-34C3903646D7}"/>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A88A24-A5B6-AA71-64A9-B532623AF37E}"/>
                  </a:ext>
                </a:extLst>
              </p:cNvPr>
              <p:cNvSpPr>
                <a:spLocks noGrp="1"/>
              </p:cNvSpPr>
              <p:nvPr>
                <p:ph idx="1"/>
              </p:nvPr>
            </p:nvSpPr>
            <p:spPr>
              <a:xfrm>
                <a:off x="838200" y="1375249"/>
                <a:ext cx="9644270" cy="4351338"/>
              </a:xfrm>
            </p:spPr>
            <p:txBody>
              <a:bodyPr>
                <a:normAutofit/>
              </a:bodyPr>
              <a:lstStyle/>
              <a:p>
                <a:r>
                  <a:rPr lang="en-US" altLang="zh-CN" sz="2000" b="1" dirty="0">
                    <a:latin typeface="Cambria" panose="02040503050406030204" pitchFamily="18" charset="0"/>
                  </a:rPr>
                  <a:t>Vector multiplication:</a:t>
                </a:r>
              </a:p>
              <a:p>
                <a:pPr lvl="1">
                  <a:buFont typeface="Wingdings" panose="05000000000000000000" pitchFamily="2" charset="2"/>
                  <a:buChar char="Ø"/>
                </a:pPr>
                <a:r>
                  <a:rPr lang="en-US" altLang="zh-CN" sz="1800" b="1" dirty="0">
                    <a:solidFill>
                      <a:schemeClr val="accent1">
                        <a:lumMod val="75000"/>
                      </a:schemeClr>
                    </a:solidFill>
                    <a:latin typeface="Cambria" panose="02040503050406030204" pitchFamily="18" charset="0"/>
                  </a:rPr>
                  <a:t>Hadamard product</a:t>
                </a:r>
                <a:r>
                  <a:rPr lang="en-US" altLang="zh-CN" sz="1800" b="1" dirty="0">
                    <a:latin typeface="Cambria" panose="02040503050406030204" pitchFamily="18" charset="0"/>
                  </a:rPr>
                  <a:t>: Element-by-element multiplication</a:t>
                </a:r>
              </a:p>
              <a:p>
                <a:pPr lvl="2">
                  <a:buFont typeface="Wingdings" panose="05000000000000000000" pitchFamily="2" charset="2"/>
                  <a:buChar char="Ø"/>
                </a:pPr>
                <a:r>
                  <a:rPr lang="en-US" altLang="zh-CN" sz="1800" dirty="0">
                    <a:latin typeface="Cambria" panose="02040503050406030204" pitchFamily="18" charset="0"/>
                  </a:rPr>
                  <a:t>Given two vectors </a:t>
                </a:r>
                <a14:m>
                  <m:oMath xmlns:m="http://schemas.openxmlformats.org/officeDocument/2006/math">
                    <m:r>
                      <a:rPr lang="zh-CN" altLang="en-US" sz="1800" b="1" i="1" dirty="0" smtClean="0">
                        <a:latin typeface="Cambria Math" panose="02040503050406030204" pitchFamily="18" charset="0"/>
                      </a:rPr>
                      <m:t>𝒂</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smtClean="0">
                        <a:latin typeface="Cambria Math" panose="02040503050406030204" pitchFamily="18" charset="0"/>
                      </a:rPr>
                      <m:t>𝒃</m:t>
                    </m:r>
                    <m:r>
                      <a:rPr lang="en-US" altLang="zh-CN" sz="1800" b="0" i="1" dirty="0" smtClean="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Hadamard product of </a:t>
                </a:r>
                <a14:m>
                  <m:oMath xmlns:m="http://schemas.openxmlformats.org/officeDocument/2006/math">
                    <m:r>
                      <a:rPr lang="zh-CN" altLang="en-US" sz="1800" b="1" i="1" dirty="0" smtClean="0">
                        <a:latin typeface="Cambria Math" panose="02040503050406030204" pitchFamily="18" charset="0"/>
                      </a:rPr>
                      <m:t>𝒂</m:t>
                    </m:r>
                    <m:r>
                      <a:rPr lang="zh-CN" altLang="en-US" sz="1800" b="1" i="1" dirty="0" smtClean="0">
                        <a:latin typeface="Cambria Math" panose="02040503050406030204" pitchFamily="18" charset="0"/>
                      </a:rPr>
                      <m:t>∘</m:t>
                    </m:r>
                    <m:r>
                      <a:rPr lang="zh-CN" altLang="en-US" sz="1800" b="1" i="1" dirty="0" smtClean="0">
                        <a:latin typeface="Cambria Math" panose="02040503050406030204" pitchFamily="18" charset="0"/>
                      </a:rPr>
                      <m:t>𝒃</m:t>
                    </m:r>
                  </m:oMath>
                </a14:m>
                <a:r>
                  <a:rPr lang="en-US" altLang="zh-CN" sz="1800" dirty="0">
                    <a:latin typeface="Cambria" panose="02040503050406030204" pitchFamily="18" charset="0"/>
                  </a:rPr>
                  <a:t> is defined as:</a:t>
                </a: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a:p>
                <a:pPr lvl="1">
                  <a:buFont typeface="Wingdings" panose="05000000000000000000" pitchFamily="2" charset="2"/>
                  <a:buChar char="Ø"/>
                </a:pPr>
                <a:r>
                  <a:rPr lang="en-US" altLang="zh-CN" sz="1800" b="1" dirty="0">
                    <a:solidFill>
                      <a:schemeClr val="accent6">
                        <a:lumMod val="75000"/>
                      </a:schemeClr>
                    </a:solidFill>
                    <a:latin typeface="Cambria" panose="02040503050406030204" pitchFamily="18" charset="0"/>
                  </a:rPr>
                  <a:t>Dot product </a:t>
                </a:r>
                <a:r>
                  <a:rPr lang="en-US" altLang="zh-CN" sz="1800" b="1" dirty="0">
                    <a:latin typeface="Cambria" panose="02040503050406030204" pitchFamily="18" charset="0"/>
                  </a:rPr>
                  <a:t>(Inner product) </a:t>
                </a:r>
              </a:p>
              <a:p>
                <a:pPr lvl="2"/>
                <a:r>
                  <a:rPr lang="en-US" altLang="zh-CN" sz="1800" dirty="0">
                    <a:latin typeface="Cambria" panose="02040503050406030204" pitchFamily="18" charset="0"/>
                  </a:rPr>
                  <a:t>Given two vectors </a:t>
                </a:r>
                <a14:m>
                  <m:oMath xmlns:m="http://schemas.openxmlformats.org/officeDocument/2006/math">
                    <m:r>
                      <a:rPr lang="zh-CN" altLang="en-US" sz="1800" b="1" i="1" dirty="0">
                        <a:latin typeface="Cambria Math" panose="02040503050406030204" pitchFamily="18" charset="0"/>
                      </a:rPr>
                      <m:t>𝒂</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ℝ</m:t>
                        </m:r>
                      </m:e>
                      <m:sup>
                        <m:r>
                          <a:rPr lang="en-US" altLang="zh-CN" sz="1800" b="1" i="1">
                            <a:latin typeface="Cambria Math" panose="02040503050406030204" pitchFamily="18" charset="0"/>
                          </a:rPr>
                          <m:t>𝒏</m:t>
                        </m:r>
                      </m:sup>
                    </m:sSup>
                    <m:r>
                      <a:rPr lang="en-US" altLang="zh-CN" sz="1800" b="1"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a:latin typeface="Cambria Math" panose="02040503050406030204" pitchFamily="18" charset="0"/>
                      </a:rPr>
                      <m:t>𝒃</m:t>
                    </m:r>
                    <m:r>
                      <a:rPr lang="en-US" altLang="zh-CN" sz="1800" i="1" dirty="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dot product can be defined as:</a:t>
                </a:r>
              </a:p>
              <a:p>
                <a:pPr marL="914400" lvl="2" indent="0">
                  <a:buNone/>
                </a:pPr>
                <a:endParaRPr lang="en-US" altLang="zh-CN" sz="1200" dirty="0">
                  <a:latin typeface="Cambria" panose="02040503050406030204" pitchFamily="18" charset="0"/>
                </a:endParaRPr>
              </a:p>
              <a:p>
                <a:pPr marL="457200" lvl="1" indent="0">
                  <a:buNone/>
                </a:pPr>
                <a:endParaRPr lang="en-US" altLang="zh-CN" sz="1600" b="1" dirty="0">
                  <a:latin typeface="Cambria" panose="02040503050406030204" pitchFamily="18" charset="0"/>
                </a:endParaRPr>
              </a:p>
              <a:p>
                <a:pPr marL="457200" lvl="1" indent="0">
                  <a:buNone/>
                </a:pPr>
                <a:endParaRPr lang="en-US" altLang="zh-CN" sz="1600" b="1" dirty="0">
                  <a:latin typeface="Cambria" panose="02040503050406030204" pitchFamily="18" charset="0"/>
                </a:endParaRPr>
              </a:p>
              <a:p>
                <a:pPr lvl="2"/>
                <a:endParaRPr lang="zh-CN" altLang="en-US" sz="14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9DDE3456-48FD-3B2E-2F06-ECB5A2F23122}"/>
                  </a:ext>
                </a:extLst>
              </p:cNvPr>
              <p:cNvSpPr>
                <a:spLocks noGrp="1" noRot="1" noChangeAspect="1" noMove="1" noResize="1" noEditPoints="1" noAdjustHandles="1" noChangeArrowheads="1" noChangeShapeType="1" noTextEdit="1"/>
              </p:cNvSpPr>
              <p:nvPr>
                <p:ph idx="1"/>
              </p:nvPr>
            </p:nvSpPr>
            <p:spPr>
              <a:xfrm>
                <a:off x="838200" y="1375249"/>
                <a:ext cx="9644270" cy="4351338"/>
              </a:xfrm>
              <a:blipFill>
                <a:blip r:embed="rId3"/>
                <a:stretch>
                  <a:fillRect l="-569" t="-15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5F34B55-D495-AF99-3ABB-2E9469B4E66F}"/>
              </a:ext>
            </a:extLst>
          </p:cNvPr>
          <p:cNvPicPr>
            <a:picLocks noChangeAspect="1"/>
          </p:cNvPicPr>
          <p:nvPr/>
        </p:nvPicPr>
        <p:blipFill>
          <a:blip r:embed="rId4"/>
          <a:stretch>
            <a:fillRect/>
          </a:stretch>
        </p:blipFill>
        <p:spPr>
          <a:xfrm>
            <a:off x="8507339" y="2738752"/>
            <a:ext cx="2591915" cy="60993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1986695-076C-30C3-0E69-52C56CD1107A}"/>
                  </a:ext>
                </a:extLst>
              </p:cNvPr>
              <p:cNvSpPr txBox="1"/>
              <p:nvPr/>
            </p:nvSpPr>
            <p:spPr>
              <a:xfrm>
                <a:off x="3750365" y="3875976"/>
                <a:ext cx="4399722" cy="848566"/>
              </a:xfrm>
              <a:prstGeom prst="rect">
                <a:avLst/>
              </a:prstGeom>
              <a:solidFill>
                <a:schemeClr val="accent6">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brk m:alnAt="23"/>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nary>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6" name="文本框 5">
                <a:extLst>
                  <a:ext uri="{FF2B5EF4-FFF2-40B4-BE49-F238E27FC236}">
                    <a16:creationId xmlns:a16="http://schemas.microsoft.com/office/drawing/2014/main" id="{C6C7E4FB-DF0E-7AB8-1F8C-C2F1A1F7534E}"/>
                  </a:ext>
                </a:extLst>
              </p:cNvPr>
              <p:cNvSpPr txBox="1">
                <a:spLocks noRot="1" noChangeAspect="1" noMove="1" noResize="1" noEditPoints="1" noAdjustHandles="1" noChangeArrowheads="1" noChangeShapeType="1" noTextEdit="1"/>
              </p:cNvSpPr>
              <p:nvPr/>
            </p:nvSpPr>
            <p:spPr>
              <a:xfrm>
                <a:off x="3750365" y="3875976"/>
                <a:ext cx="4399722"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AF4C66-326D-A40A-B4FE-C21BC013F68A}"/>
                  </a:ext>
                </a:extLst>
              </p:cNvPr>
              <p:cNvSpPr txBox="1"/>
              <p:nvPr/>
            </p:nvSpPr>
            <p:spPr>
              <a:xfrm>
                <a:off x="4495800" y="2498258"/>
                <a:ext cx="2908852" cy="369332"/>
              </a:xfrm>
              <a:prstGeom prst="rect">
                <a:avLst/>
              </a:prstGeom>
              <a:solidFill>
                <a:schemeClr val="accent5">
                  <a:lumMod val="20000"/>
                  <a:lumOff val="80000"/>
                </a:schemeClr>
              </a:solid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zh-CN" altLang="en-US" sz="1800" b="1"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oMath>
                  </m:oMathPara>
                </a14:m>
                <a:endPar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8F0DD871-A6F4-9AE7-B1D8-F0525FA68633}"/>
                  </a:ext>
                </a:extLst>
              </p:cNvPr>
              <p:cNvSpPr txBox="1">
                <a:spLocks noRot="1" noChangeAspect="1" noMove="1" noResize="1" noEditPoints="1" noAdjustHandles="1" noChangeArrowheads="1" noChangeShapeType="1" noTextEdit="1"/>
              </p:cNvSpPr>
              <p:nvPr/>
            </p:nvSpPr>
            <p:spPr>
              <a:xfrm>
                <a:off x="4495800" y="2498258"/>
                <a:ext cx="2908852" cy="369332"/>
              </a:xfrm>
              <a:prstGeom prst="rect">
                <a:avLst/>
              </a:prstGeom>
              <a:blipFill>
                <a:blip r:embed="rId6"/>
                <a:stretch>
                  <a:fillRect b="-166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20C607F-11C5-574D-D13A-8936729AF10C}"/>
              </a:ext>
            </a:extLst>
          </p:cNvPr>
          <p:cNvSpPr txBox="1"/>
          <p:nvPr/>
        </p:nvSpPr>
        <p:spPr>
          <a:xfrm>
            <a:off x="8507340" y="2376646"/>
            <a:ext cx="278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Example of Hadamard product</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9F5AD053-BF9C-0B09-5AC3-F98DF31AC13F}"/>
              </a:ext>
            </a:extLst>
          </p:cNvPr>
          <p:cNvSpPr/>
          <p:nvPr/>
        </p:nvSpPr>
        <p:spPr>
          <a:xfrm>
            <a:off x="8319053" y="2376645"/>
            <a:ext cx="3034747" cy="1052355"/>
          </a:xfrm>
          <a:prstGeom prst="roundRect">
            <a:avLst/>
          </a:prstGeom>
          <a:noFill/>
          <a:ln w="2857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B7FEA717-8136-2A8B-93B4-AA9540BA5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622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9FB4-A546-C51B-4C56-0B061E9F35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01C327A-F429-97C8-9C45-898C9BAFB7F9}"/>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Vector Arithmetic</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D08A69-F4FC-DDE1-D183-E238EA442DD8}"/>
                  </a:ext>
                </a:extLst>
              </p:cNvPr>
              <p:cNvSpPr>
                <a:spLocks noGrp="1"/>
              </p:cNvSpPr>
              <p:nvPr>
                <p:ph idx="1"/>
              </p:nvPr>
            </p:nvSpPr>
            <p:spPr>
              <a:xfrm>
                <a:off x="838200" y="1375249"/>
                <a:ext cx="9644270" cy="4351338"/>
              </a:xfrm>
            </p:spPr>
            <p:txBody>
              <a:bodyPr>
                <a:normAutofit/>
              </a:bodyPr>
              <a:lstStyle/>
              <a:p>
                <a:r>
                  <a:rPr lang="en-US" altLang="zh-CN" sz="2000" b="1" dirty="0">
                    <a:latin typeface="Cambria" panose="02040503050406030204" pitchFamily="18" charset="0"/>
                  </a:rPr>
                  <a:t>Vector multiplication:</a:t>
                </a:r>
              </a:p>
              <a:p>
                <a:pPr lvl="1">
                  <a:buFont typeface="Wingdings" panose="05000000000000000000" pitchFamily="2" charset="2"/>
                  <a:buChar char="Ø"/>
                </a:pPr>
                <a:r>
                  <a:rPr lang="en-US" altLang="zh-CN" sz="1800" b="1" dirty="0">
                    <a:solidFill>
                      <a:schemeClr val="accent1">
                        <a:lumMod val="75000"/>
                      </a:schemeClr>
                    </a:solidFill>
                    <a:latin typeface="Cambria" panose="02040503050406030204" pitchFamily="18" charset="0"/>
                  </a:rPr>
                  <a:t>Hadamard product</a:t>
                </a:r>
                <a:r>
                  <a:rPr lang="en-US" altLang="zh-CN" sz="1800" b="1" dirty="0">
                    <a:latin typeface="Cambria" panose="02040503050406030204" pitchFamily="18" charset="0"/>
                  </a:rPr>
                  <a:t>: Element-by-element multiplication</a:t>
                </a:r>
              </a:p>
              <a:p>
                <a:pPr lvl="2">
                  <a:buFont typeface="Wingdings" panose="05000000000000000000" pitchFamily="2" charset="2"/>
                  <a:buChar char="Ø"/>
                </a:pPr>
                <a:r>
                  <a:rPr lang="en-US" altLang="zh-CN" sz="1800" dirty="0">
                    <a:latin typeface="Cambria" panose="02040503050406030204" pitchFamily="18" charset="0"/>
                  </a:rPr>
                  <a:t>Given two vectors </a:t>
                </a:r>
                <a14:m>
                  <m:oMath xmlns:m="http://schemas.openxmlformats.org/officeDocument/2006/math">
                    <m:r>
                      <a:rPr lang="zh-CN" altLang="en-US" sz="1800" b="1" i="1" dirty="0" smtClean="0">
                        <a:latin typeface="Cambria Math" panose="02040503050406030204" pitchFamily="18" charset="0"/>
                      </a:rPr>
                      <m:t>𝒂</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smtClean="0">
                        <a:latin typeface="Cambria Math" panose="02040503050406030204" pitchFamily="18" charset="0"/>
                      </a:rPr>
                      <m:t>𝒃</m:t>
                    </m:r>
                    <m:r>
                      <a:rPr lang="en-US" altLang="zh-CN" sz="1800" b="0" i="1" dirty="0" smtClean="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Hadamard product of </a:t>
                </a:r>
                <a14:m>
                  <m:oMath xmlns:m="http://schemas.openxmlformats.org/officeDocument/2006/math">
                    <m:r>
                      <a:rPr lang="zh-CN" altLang="en-US" sz="1800" b="1" i="1" dirty="0" smtClean="0">
                        <a:latin typeface="Cambria Math" panose="02040503050406030204" pitchFamily="18" charset="0"/>
                      </a:rPr>
                      <m:t>𝒂</m:t>
                    </m:r>
                    <m:r>
                      <a:rPr lang="zh-CN" altLang="en-US" sz="1800" b="1" i="1" dirty="0" smtClean="0">
                        <a:latin typeface="Cambria Math" panose="02040503050406030204" pitchFamily="18" charset="0"/>
                      </a:rPr>
                      <m:t>∘</m:t>
                    </m:r>
                    <m:r>
                      <a:rPr lang="zh-CN" altLang="en-US" sz="1800" b="1" i="1" dirty="0" smtClean="0">
                        <a:latin typeface="Cambria Math" panose="02040503050406030204" pitchFamily="18" charset="0"/>
                      </a:rPr>
                      <m:t>𝒃</m:t>
                    </m:r>
                  </m:oMath>
                </a14:m>
                <a:r>
                  <a:rPr lang="en-US" altLang="zh-CN" sz="1800" dirty="0">
                    <a:latin typeface="Cambria" panose="02040503050406030204" pitchFamily="18" charset="0"/>
                  </a:rPr>
                  <a:t> is defined as:</a:t>
                </a: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a:p>
                <a:pPr lvl="1"/>
                <a:endParaRPr lang="en-US" altLang="zh-CN" sz="1600" b="1" dirty="0">
                  <a:latin typeface="Cambria" panose="02040503050406030204" pitchFamily="18" charset="0"/>
                </a:endParaRPr>
              </a:p>
              <a:p>
                <a:pPr lvl="1">
                  <a:buFont typeface="Wingdings" panose="05000000000000000000" pitchFamily="2" charset="2"/>
                  <a:buChar char="Ø"/>
                </a:pPr>
                <a:r>
                  <a:rPr lang="en-US" altLang="zh-CN" sz="1800" b="1" dirty="0">
                    <a:solidFill>
                      <a:schemeClr val="accent6">
                        <a:lumMod val="75000"/>
                      </a:schemeClr>
                    </a:solidFill>
                    <a:latin typeface="Cambria" panose="02040503050406030204" pitchFamily="18" charset="0"/>
                  </a:rPr>
                  <a:t>Dot product </a:t>
                </a:r>
                <a:r>
                  <a:rPr lang="en-US" altLang="zh-CN" sz="1800" b="1" dirty="0">
                    <a:latin typeface="Cambria" panose="02040503050406030204" pitchFamily="18" charset="0"/>
                  </a:rPr>
                  <a:t>(Inner product) </a:t>
                </a:r>
              </a:p>
              <a:p>
                <a:pPr lvl="2"/>
                <a:r>
                  <a:rPr lang="en-US" altLang="zh-CN" sz="1800" dirty="0">
                    <a:latin typeface="Cambria" panose="02040503050406030204" pitchFamily="18" charset="0"/>
                  </a:rPr>
                  <a:t>Given two vectors </a:t>
                </a:r>
                <a14:m>
                  <m:oMath xmlns:m="http://schemas.openxmlformats.org/officeDocument/2006/math">
                    <m:r>
                      <a:rPr lang="zh-CN" altLang="en-US" sz="1800" b="1" i="1" dirty="0">
                        <a:latin typeface="Cambria Math" panose="02040503050406030204" pitchFamily="18" charset="0"/>
                      </a:rPr>
                      <m:t>𝒂</m:t>
                    </m:r>
                    <m:r>
                      <a:rPr lang="en-US" altLang="zh-CN" sz="1800" i="1" dirty="0">
                        <a:latin typeface="Cambria Math" panose="02040503050406030204" pitchFamily="18" charset="0"/>
                      </a:rPr>
                      <m:t>∈</m:t>
                    </m:r>
                  </m:oMath>
                </a14:m>
                <a:r>
                  <a:rPr lang="en-US" altLang="zh-CN" sz="1800" b="1" dirty="0"/>
                  <a:t> </a:t>
                </a:r>
                <a14:m>
                  <m:oMath xmlns:m="http://schemas.openxmlformats.org/officeDocument/2006/math">
                    <m:sSup>
                      <m:sSupPr>
                        <m:ctrlPr>
                          <a:rPr lang="en-US" altLang="zh-CN" sz="1800" b="1" i="1">
                            <a:latin typeface="Cambria Math" panose="02040503050406030204" pitchFamily="18" charset="0"/>
                          </a:rPr>
                        </m:ctrlPr>
                      </m:sSupPr>
                      <m:e>
                        <m:r>
                          <a:rPr lang="en-US" altLang="zh-CN" sz="1800" b="1" i="1">
                            <a:latin typeface="Cambria Math" panose="02040503050406030204" pitchFamily="18" charset="0"/>
                          </a:rPr>
                          <m:t>ℝ</m:t>
                        </m:r>
                      </m:e>
                      <m:sup>
                        <m:r>
                          <a:rPr lang="en-US" altLang="zh-CN" sz="1800" b="1" i="1">
                            <a:latin typeface="Cambria Math" panose="02040503050406030204" pitchFamily="18" charset="0"/>
                          </a:rPr>
                          <m:t>𝒏</m:t>
                        </m:r>
                      </m:sup>
                    </m:sSup>
                    <m:r>
                      <a:rPr lang="en-US" altLang="zh-CN" sz="1800" b="1" i="1">
                        <a:latin typeface="Cambria Math" panose="02040503050406030204" pitchFamily="18" charset="0"/>
                      </a:rPr>
                      <m:t> </m:t>
                    </m:r>
                  </m:oMath>
                </a14:m>
                <a:r>
                  <a:rPr lang="en-US" altLang="zh-CN" sz="1800" dirty="0">
                    <a:latin typeface="Cambria" panose="02040503050406030204" pitchFamily="18" charset="0"/>
                  </a:rPr>
                  <a:t>and </a:t>
                </a:r>
                <a14:m>
                  <m:oMath xmlns:m="http://schemas.openxmlformats.org/officeDocument/2006/math">
                    <m:r>
                      <a:rPr lang="en-US" altLang="zh-CN" sz="1800" b="1" i="1" dirty="0">
                        <a:latin typeface="Cambria Math" panose="02040503050406030204" pitchFamily="18" charset="0"/>
                      </a:rPr>
                      <m:t>𝒃</m:t>
                    </m:r>
                    <m:r>
                      <a:rPr lang="en-US" altLang="zh-CN" sz="1800" i="1" dirty="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a:latin typeface="Cambria Math" panose="02040503050406030204" pitchFamily="18" charset="0"/>
                          </a:rPr>
                          <m:t>𝑛</m:t>
                        </m:r>
                      </m:sup>
                    </m:sSup>
                  </m:oMath>
                </a14:m>
                <a:r>
                  <a:rPr lang="en-US" altLang="zh-CN" sz="1800" dirty="0">
                    <a:latin typeface="Cambria" panose="02040503050406030204" pitchFamily="18" charset="0"/>
                  </a:rPr>
                  <a:t>, the dot product can be defined as:</a:t>
                </a:r>
              </a:p>
              <a:p>
                <a:pPr marL="914400" lvl="2" indent="0">
                  <a:buNone/>
                </a:pPr>
                <a:endParaRPr lang="en-US" altLang="zh-CN" sz="1200" dirty="0">
                  <a:latin typeface="Cambria" panose="02040503050406030204" pitchFamily="18" charset="0"/>
                </a:endParaRPr>
              </a:p>
              <a:p>
                <a:pPr marL="457200" lvl="1" indent="0">
                  <a:buNone/>
                </a:pPr>
                <a:endParaRPr lang="en-US" altLang="zh-CN" sz="1600" b="1" dirty="0">
                  <a:latin typeface="Cambria" panose="02040503050406030204" pitchFamily="18" charset="0"/>
                </a:endParaRPr>
              </a:p>
              <a:p>
                <a:pPr marL="457200" lvl="1" indent="0">
                  <a:buNone/>
                </a:pPr>
                <a:endParaRPr lang="en-US" altLang="zh-CN" sz="1600" b="1" dirty="0">
                  <a:latin typeface="Cambria" panose="02040503050406030204" pitchFamily="18" charset="0"/>
                </a:endParaRPr>
              </a:p>
              <a:p>
                <a:pPr lvl="1">
                  <a:buFont typeface="Wingdings" panose="05000000000000000000" pitchFamily="2" charset="2"/>
                  <a:buChar char="Ø"/>
                </a:pPr>
                <a:r>
                  <a:rPr lang="en-US" altLang="zh-CN" sz="1800" b="1" dirty="0">
                    <a:solidFill>
                      <a:schemeClr val="accent2">
                        <a:lumMod val="75000"/>
                      </a:schemeClr>
                    </a:solidFill>
                    <a:latin typeface="Cambria" panose="02040503050406030204" pitchFamily="18" charset="0"/>
                  </a:rPr>
                  <a:t>Outer product</a:t>
                </a:r>
              </a:p>
              <a:p>
                <a:pPr lvl="2"/>
                <a:r>
                  <a:rPr lang="en-US" altLang="zh-CN" sz="1800" dirty="0">
                    <a:latin typeface="Cambria" panose="02040503050406030204" pitchFamily="18" charset="0"/>
                  </a:rPr>
                  <a:t>Given two vectors</a:t>
                </a:r>
                <a14:m>
                  <m:oMath xmlns:m="http://schemas.openxmlformats.org/officeDocument/2006/math">
                    <m:r>
                      <a:rPr lang="en-US" altLang="zh-CN" sz="1800" b="0" i="0" smtClean="0">
                        <a:latin typeface="Cambria Math" panose="02040503050406030204" pitchFamily="18" charset="0"/>
                      </a:rPr>
                      <m:t> </m:t>
                    </m:r>
                    <m:r>
                      <a:rPr lang="en-US" altLang="zh-CN" sz="1800" b="1" i="1" smtClean="0">
                        <a:latin typeface="Cambria Math" panose="02040503050406030204" pitchFamily="18" charset="0"/>
                      </a:rPr>
                      <m:t>𝒂</m:t>
                    </m:r>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ℝ</m:t>
                        </m:r>
                      </m:e>
                      <m:sup>
                        <m:r>
                          <a:rPr lang="en-US" altLang="zh-CN" sz="1800" b="0" i="1" smtClean="0">
                            <a:latin typeface="Cambria Math" panose="02040503050406030204" pitchFamily="18" charset="0"/>
                          </a:rPr>
                          <m:t>𝑚</m:t>
                        </m:r>
                        <m:r>
                          <a:rPr lang="en-US" altLang="zh-CN" sz="1800" i="1">
                            <a:latin typeface="Cambria Math" panose="02040503050406030204" pitchFamily="18" charset="0"/>
                          </a:rPr>
                          <m:t>×</m:t>
                        </m:r>
                        <m:r>
                          <a:rPr lang="en-US" altLang="zh-CN" sz="1800" b="0" i="1" smtClean="0">
                            <a:latin typeface="Cambria Math" panose="02040503050406030204" pitchFamily="18" charset="0"/>
                          </a:rPr>
                          <m:t>1</m:t>
                        </m:r>
                      </m:sup>
                    </m:sSup>
                  </m:oMath>
                </a14:m>
                <a:r>
                  <a:rPr lang="en-US" altLang="zh-CN" sz="1800" dirty="0">
                    <a:latin typeface="Cambria" panose="02040503050406030204" pitchFamily="18" charset="0"/>
                  </a:rPr>
                  <a:t> and </a:t>
                </a:r>
                <a14:m>
                  <m:oMath xmlns:m="http://schemas.openxmlformats.org/officeDocument/2006/math">
                    <m:r>
                      <a:rPr lang="en-US" altLang="zh-CN" sz="1800" b="1" i="1" smtClean="0">
                        <a:latin typeface="Cambria Math" panose="02040503050406030204" pitchFamily="18" charset="0"/>
                      </a:rPr>
                      <m:t>𝒃</m:t>
                    </m:r>
                    <m:r>
                      <a:rPr lang="en-US" altLang="zh-CN" sz="1800" b="0" i="1" smtClean="0">
                        <a:latin typeface="Cambria Math" panose="02040503050406030204" pitchFamily="18" charset="0"/>
                      </a:rPr>
                      <m:t>∈</m:t>
                    </m:r>
                  </m:oMath>
                </a14:m>
                <a:r>
                  <a:rPr lang="en-US" altLang="zh-CN" sz="1800" dirty="0">
                    <a:latin typeface="Cambria" panose="02040503050406030204" pitchFamily="18" charset="0"/>
                  </a:rPr>
                  <a:t> </a:t>
                </a:r>
                <a14:m>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ℝ</m:t>
                        </m:r>
                      </m:e>
                      <m:sup>
                        <m:r>
                          <a:rPr lang="en-US" altLang="zh-CN" sz="1800" b="0" i="1" smtClean="0">
                            <a:latin typeface="Cambria Math" panose="02040503050406030204" pitchFamily="18" charset="0"/>
                          </a:rPr>
                          <m:t>𝑛</m:t>
                        </m:r>
                        <m:r>
                          <a:rPr lang="en-US" altLang="zh-CN" sz="1800" i="1">
                            <a:latin typeface="Cambria Math" panose="02040503050406030204" pitchFamily="18" charset="0"/>
                          </a:rPr>
                          <m:t>×</m:t>
                        </m:r>
                        <m:r>
                          <a:rPr lang="en-US" altLang="zh-CN" sz="1800" b="0" i="1" smtClean="0">
                            <a:latin typeface="Cambria Math" panose="02040503050406030204" pitchFamily="18" charset="0"/>
                          </a:rPr>
                          <m:t>1</m:t>
                        </m:r>
                      </m:sup>
                    </m:sSup>
                  </m:oMath>
                </a14:m>
                <a:r>
                  <a:rPr lang="en-US" altLang="zh-CN" sz="1800" dirty="0">
                    <a:latin typeface="Cambria" panose="02040503050406030204" pitchFamily="18" charset="0"/>
                  </a:rPr>
                  <a:t>, the outer product can be defined as:</a:t>
                </a:r>
              </a:p>
              <a:p>
                <a:pPr lvl="2"/>
                <a:endParaRPr lang="zh-CN" altLang="en-US" sz="14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5DD08A69-F4FC-DDE1-D183-E238EA442DD8}"/>
                  </a:ext>
                </a:extLst>
              </p:cNvPr>
              <p:cNvSpPr>
                <a:spLocks noGrp="1" noRot="1" noChangeAspect="1" noMove="1" noResize="1" noEditPoints="1" noAdjustHandles="1" noChangeArrowheads="1" noChangeShapeType="1" noTextEdit="1"/>
              </p:cNvSpPr>
              <p:nvPr>
                <p:ph idx="1"/>
              </p:nvPr>
            </p:nvSpPr>
            <p:spPr>
              <a:xfrm>
                <a:off x="838200" y="1375249"/>
                <a:ext cx="9644270" cy="4351338"/>
              </a:xfrm>
              <a:blipFill>
                <a:blip r:embed="rId3"/>
                <a:stretch>
                  <a:fillRect l="-569" t="-1543"/>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845EB14B-564F-D121-E361-4D987CE0D5B3}"/>
              </a:ext>
            </a:extLst>
          </p:cNvPr>
          <p:cNvPicPr>
            <a:picLocks noChangeAspect="1"/>
          </p:cNvPicPr>
          <p:nvPr/>
        </p:nvPicPr>
        <p:blipFill>
          <a:blip r:embed="rId4"/>
          <a:stretch>
            <a:fillRect/>
          </a:stretch>
        </p:blipFill>
        <p:spPr>
          <a:xfrm>
            <a:off x="8507339" y="2738752"/>
            <a:ext cx="2591915" cy="60993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A490416-7767-09C7-9EE7-66B037374FB1}"/>
                  </a:ext>
                </a:extLst>
              </p:cNvPr>
              <p:cNvSpPr txBox="1"/>
              <p:nvPr/>
            </p:nvSpPr>
            <p:spPr>
              <a:xfrm>
                <a:off x="3750365" y="3875976"/>
                <a:ext cx="4399722" cy="848566"/>
              </a:xfrm>
              <a:prstGeom prst="rect">
                <a:avLst/>
              </a:prstGeom>
              <a:solidFill>
                <a:schemeClr val="accent6">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brk m:alnAt="23"/>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𝑏</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nary>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6" name="文本框 5">
                <a:extLst>
                  <a:ext uri="{FF2B5EF4-FFF2-40B4-BE49-F238E27FC236}">
                    <a16:creationId xmlns:a16="http://schemas.microsoft.com/office/drawing/2014/main" id="{C6C7E4FB-DF0E-7AB8-1F8C-C2F1A1F7534E}"/>
                  </a:ext>
                </a:extLst>
              </p:cNvPr>
              <p:cNvSpPr txBox="1">
                <a:spLocks noRot="1" noChangeAspect="1" noMove="1" noResize="1" noEditPoints="1" noAdjustHandles="1" noChangeArrowheads="1" noChangeShapeType="1" noTextEdit="1"/>
              </p:cNvSpPr>
              <p:nvPr/>
            </p:nvSpPr>
            <p:spPr>
              <a:xfrm>
                <a:off x="3750365" y="3875976"/>
                <a:ext cx="4399722"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0FEB5F4-A52C-E39E-8EDE-090A7C98C16A}"/>
                  </a:ext>
                </a:extLst>
              </p:cNvPr>
              <p:cNvSpPr txBox="1"/>
              <p:nvPr/>
            </p:nvSpPr>
            <p:spPr>
              <a:xfrm>
                <a:off x="4495800" y="2498258"/>
                <a:ext cx="2908852" cy="369332"/>
              </a:xfrm>
              <a:prstGeom prst="rect">
                <a:avLst/>
              </a:prstGeom>
              <a:solidFill>
                <a:schemeClr val="accent5">
                  <a:lumMod val="20000"/>
                  <a:lumOff val="80000"/>
                </a:schemeClr>
              </a:solid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en-US"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𝒂</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r>
                        <a:rPr kumimoji="0" lang="zh-CN" altLang="en-US" sz="1800" b="1"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ctrlP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𝒃</m:t>
                              </m:r>
                            </m:e>
                          </m:d>
                        </m:e>
                        <m:sub>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𝒊</m:t>
                          </m:r>
                        </m:sub>
                      </m:sSub>
                    </m:oMath>
                  </m:oMathPara>
                </a14:m>
                <a:endPar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xmlns="">
          <p:sp>
            <p:nvSpPr>
              <p:cNvPr id="8" name="文本框 7">
                <a:extLst>
                  <a:ext uri="{FF2B5EF4-FFF2-40B4-BE49-F238E27FC236}">
                    <a16:creationId xmlns:a16="http://schemas.microsoft.com/office/drawing/2014/main" id="{8F0DD871-A6F4-9AE7-B1D8-F0525FA68633}"/>
                  </a:ext>
                </a:extLst>
              </p:cNvPr>
              <p:cNvSpPr txBox="1">
                <a:spLocks noRot="1" noChangeAspect="1" noMove="1" noResize="1" noEditPoints="1" noAdjustHandles="1" noChangeArrowheads="1" noChangeShapeType="1" noTextEdit="1"/>
              </p:cNvSpPr>
              <p:nvPr/>
            </p:nvSpPr>
            <p:spPr>
              <a:xfrm>
                <a:off x="4495800" y="2498258"/>
                <a:ext cx="2908852" cy="369332"/>
              </a:xfrm>
              <a:prstGeom prst="rect">
                <a:avLst/>
              </a:prstGeom>
              <a:blipFill>
                <a:blip r:embed="rId6"/>
                <a:stretch>
                  <a:fillRect b="-166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3619CFA-FC34-6FCD-D85B-C8F32A96F82F}"/>
              </a:ext>
            </a:extLst>
          </p:cNvPr>
          <p:cNvSpPr txBox="1"/>
          <p:nvPr/>
        </p:nvSpPr>
        <p:spPr>
          <a:xfrm>
            <a:off x="8507340" y="2376646"/>
            <a:ext cx="2780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Example of Hadamard product</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F0BAC029-1CB7-3DA0-06F2-936200926E0D}"/>
              </a:ext>
            </a:extLst>
          </p:cNvPr>
          <p:cNvSpPr/>
          <p:nvPr/>
        </p:nvSpPr>
        <p:spPr>
          <a:xfrm>
            <a:off x="8319053" y="2376645"/>
            <a:ext cx="3034747" cy="1052355"/>
          </a:xfrm>
          <a:prstGeom prst="roundRect">
            <a:avLst/>
          </a:prstGeom>
          <a:noFill/>
          <a:ln w="28575">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CE0C14-A20F-6807-2E99-3C033AD8A731}"/>
                  </a:ext>
                </a:extLst>
              </p:cNvPr>
              <p:cNvSpPr txBox="1"/>
              <p:nvPr/>
            </p:nvSpPr>
            <p:spPr>
              <a:xfrm>
                <a:off x="5251174" y="5292923"/>
                <a:ext cx="1689652" cy="379656"/>
              </a:xfrm>
              <a:prstGeom prst="rect">
                <a:avLst/>
              </a:prstGeom>
              <a:solidFill>
                <a:schemeClr val="accent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𝑻</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3" name="文本框 12">
                <a:extLst>
                  <a:ext uri="{FF2B5EF4-FFF2-40B4-BE49-F238E27FC236}">
                    <a16:creationId xmlns:a16="http://schemas.microsoft.com/office/drawing/2014/main" id="{0A664DEF-D1E0-82CE-5039-23C2A74E2A65}"/>
                  </a:ext>
                </a:extLst>
              </p:cNvPr>
              <p:cNvSpPr txBox="1">
                <a:spLocks noRot="1" noChangeAspect="1" noMove="1" noResize="1" noEditPoints="1" noAdjustHandles="1" noChangeArrowheads="1" noChangeShapeType="1" noTextEdit="1"/>
              </p:cNvSpPr>
              <p:nvPr/>
            </p:nvSpPr>
            <p:spPr>
              <a:xfrm>
                <a:off x="5251174" y="5292923"/>
                <a:ext cx="1689652" cy="379656"/>
              </a:xfrm>
              <a:prstGeom prst="rect">
                <a:avLst/>
              </a:prstGeom>
              <a:blipFill>
                <a:blip r:embed="rId7"/>
                <a:stretch>
                  <a:fillRect b="-3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D9358B4-41A4-49E6-1EC6-9868B4BC9F3E}"/>
                  </a:ext>
                </a:extLst>
              </p:cNvPr>
              <p:cNvSpPr txBox="1"/>
              <p:nvPr/>
            </p:nvSpPr>
            <p:spPr>
              <a:xfrm>
                <a:off x="1961321" y="5722784"/>
                <a:ext cx="6096000" cy="374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where </a:t>
                </a:r>
                <a14:m>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𝒂</m:t>
                    </m:r>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𝒃</m:t>
                        </m:r>
                      </m:e>
                      <m: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𝑻</m:t>
                        </m:r>
                      </m:sup>
                    </m:sSup>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𝒎</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p>
                    </m:sSup>
                  </m:oMath>
                </a14:m>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is a matrix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D35D3374-9BEA-741C-4EB7-02C5B8DFD591}"/>
                  </a:ext>
                </a:extLst>
              </p:cNvPr>
              <p:cNvSpPr txBox="1">
                <a:spLocks noRot="1" noChangeAspect="1" noMove="1" noResize="1" noEditPoints="1" noAdjustHandles="1" noChangeArrowheads="1" noChangeShapeType="1" noTextEdit="1"/>
              </p:cNvSpPr>
              <p:nvPr/>
            </p:nvSpPr>
            <p:spPr>
              <a:xfrm>
                <a:off x="1961321" y="5722784"/>
                <a:ext cx="6096000" cy="374270"/>
              </a:xfrm>
              <a:prstGeom prst="rect">
                <a:avLst/>
              </a:prstGeom>
              <a:blipFill>
                <a:blip r:embed="rId8"/>
                <a:stretch>
                  <a:fillRect l="-900" t="-11475" b="-2295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F78C215-5770-6E37-3C59-180A185051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145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23FA7-1330-0D97-6D55-AEA8E0E3861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89FA711-B1A8-7C97-1CC4-0125766C331F}"/>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 of </a:t>
            </a:r>
            <a:r>
              <a:rPr lang="en-US" altLang="zh-CN" b="1" u="sng" dirty="0">
                <a:latin typeface="Cambria" panose="02040503050406030204" pitchFamily="18" charset="0"/>
              </a:rPr>
              <a:t>Inner</a:t>
            </a:r>
            <a:r>
              <a:rPr lang="en-US" altLang="zh-CN" b="1" dirty="0">
                <a:latin typeface="Cambria" panose="02040503050406030204" pitchFamily="18" charset="0"/>
              </a:rPr>
              <a:t> Product</a:t>
            </a:r>
            <a:endParaRPr lang="zh-CN" altLang="en-US" b="1" dirty="0">
              <a:latin typeface="Cambria" panose="02040503050406030204" pitchFamily="18" charset="0"/>
            </a:endParaRPr>
          </a:p>
        </p:txBody>
      </p:sp>
      <p:sp>
        <p:nvSpPr>
          <p:cNvPr id="4" name="文本框 3">
            <a:extLst>
              <a:ext uri="{FF2B5EF4-FFF2-40B4-BE49-F238E27FC236}">
                <a16:creationId xmlns:a16="http://schemas.microsoft.com/office/drawing/2014/main" id="{3DA174BE-D03B-CD7B-C7EA-193B99CC27E6}"/>
              </a:ext>
            </a:extLst>
          </p:cNvPr>
          <p:cNvSpPr txBox="1"/>
          <p:nvPr/>
        </p:nvSpPr>
        <p:spPr>
          <a:xfrm>
            <a:off x="1035172" y="1691986"/>
            <a:ext cx="459700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Linear feedforward neural network</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14" name="组合 13">
            <a:extLst>
              <a:ext uri="{FF2B5EF4-FFF2-40B4-BE49-F238E27FC236}">
                <a16:creationId xmlns:a16="http://schemas.microsoft.com/office/drawing/2014/main" id="{2E444AAA-FAC5-1D83-F841-AC977CBD81BB}"/>
              </a:ext>
            </a:extLst>
          </p:cNvPr>
          <p:cNvGrpSpPr/>
          <p:nvPr/>
        </p:nvGrpSpPr>
        <p:grpSpPr>
          <a:xfrm>
            <a:off x="838200" y="2272747"/>
            <a:ext cx="10734561" cy="3443937"/>
            <a:chOff x="838200" y="2272747"/>
            <a:chExt cx="10734561" cy="3443937"/>
          </a:xfrm>
        </p:grpSpPr>
        <p:pic>
          <p:nvPicPr>
            <p:cNvPr id="10" name="图片 9">
              <a:extLst>
                <a:ext uri="{FF2B5EF4-FFF2-40B4-BE49-F238E27FC236}">
                  <a16:creationId xmlns:a16="http://schemas.microsoft.com/office/drawing/2014/main" id="{A8B0C037-3561-590C-6CAE-3490C7C64B7A}"/>
                </a:ext>
              </a:extLst>
            </p:cNvPr>
            <p:cNvPicPr>
              <a:picLocks noChangeAspect="1"/>
            </p:cNvPicPr>
            <p:nvPr/>
          </p:nvPicPr>
          <p:blipFill rotWithShape="1">
            <a:blip r:embed="rId3"/>
            <a:srcRect t="19914"/>
            <a:stretch/>
          </p:blipFill>
          <p:spPr>
            <a:xfrm>
              <a:off x="838200" y="2272747"/>
              <a:ext cx="6570065" cy="3443937"/>
            </a:xfrm>
            <a:prstGeom prst="rect">
              <a:avLst/>
            </a:prstGeom>
          </p:spPr>
        </p:pic>
        <p:pic>
          <p:nvPicPr>
            <p:cNvPr id="12" name="图片 11">
              <a:extLst>
                <a:ext uri="{FF2B5EF4-FFF2-40B4-BE49-F238E27FC236}">
                  <a16:creationId xmlns:a16="http://schemas.microsoft.com/office/drawing/2014/main" id="{1501F54A-64A7-03CF-DFE5-67A492BB533A}"/>
                </a:ext>
              </a:extLst>
            </p:cNvPr>
            <p:cNvPicPr>
              <a:picLocks noChangeAspect="1"/>
            </p:cNvPicPr>
            <p:nvPr/>
          </p:nvPicPr>
          <p:blipFill>
            <a:blip r:embed="rId4"/>
            <a:stretch>
              <a:fillRect/>
            </a:stretch>
          </p:blipFill>
          <p:spPr>
            <a:xfrm>
              <a:off x="2993335" y="2272747"/>
              <a:ext cx="2221395" cy="819150"/>
            </a:xfrm>
            <a:prstGeom prst="rect">
              <a:avLst/>
            </a:prstGeom>
          </p:spPr>
        </p:pic>
        <p:pic>
          <p:nvPicPr>
            <p:cNvPr id="9" name="图片 8">
              <a:extLst>
                <a:ext uri="{FF2B5EF4-FFF2-40B4-BE49-F238E27FC236}">
                  <a16:creationId xmlns:a16="http://schemas.microsoft.com/office/drawing/2014/main" id="{08D20149-2687-BAB5-F73A-96DDF668B4F7}"/>
                </a:ext>
              </a:extLst>
            </p:cNvPr>
            <p:cNvPicPr>
              <a:picLocks noChangeAspect="1"/>
            </p:cNvPicPr>
            <p:nvPr/>
          </p:nvPicPr>
          <p:blipFill rotWithShape="1">
            <a:blip r:embed="rId3"/>
            <a:srcRect b="64641"/>
            <a:stretch/>
          </p:blipFill>
          <p:spPr>
            <a:xfrm>
              <a:off x="5738192" y="3429000"/>
              <a:ext cx="5834569" cy="1350328"/>
            </a:xfrm>
            <a:prstGeom prst="rect">
              <a:avLst/>
            </a:prstGeom>
          </p:spPr>
        </p:pic>
        <p:pic>
          <p:nvPicPr>
            <p:cNvPr id="13" name="图片 12">
              <a:extLst>
                <a:ext uri="{FF2B5EF4-FFF2-40B4-BE49-F238E27FC236}">
                  <a16:creationId xmlns:a16="http://schemas.microsoft.com/office/drawing/2014/main" id="{254F6285-30A0-A8C0-531F-767D2163EB15}"/>
                </a:ext>
              </a:extLst>
            </p:cNvPr>
            <p:cNvPicPr>
              <a:picLocks noChangeAspect="1"/>
            </p:cNvPicPr>
            <p:nvPr/>
          </p:nvPicPr>
          <p:blipFill>
            <a:blip r:embed="rId4"/>
            <a:stretch>
              <a:fillRect/>
            </a:stretch>
          </p:blipFill>
          <p:spPr>
            <a:xfrm>
              <a:off x="5524501" y="4104164"/>
              <a:ext cx="2221395" cy="819150"/>
            </a:xfrm>
            <a:prstGeom prst="rect">
              <a:avLst/>
            </a:prstGeom>
          </p:spPr>
        </p:pic>
      </p:grpSp>
      <p:sp>
        <p:nvSpPr>
          <p:cNvPr id="3" name="灯片编号占位符 2">
            <a:extLst>
              <a:ext uri="{FF2B5EF4-FFF2-40B4-BE49-F238E27FC236}">
                <a16:creationId xmlns:a16="http://schemas.microsoft.com/office/drawing/2014/main" id="{F512BACA-CDAF-813F-86DE-94E08E44AA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19777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5A0D-B098-736B-8F73-8AC4D408B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6699E66-F34B-218A-E86D-0F489EC8C569}"/>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 of </a:t>
            </a:r>
            <a:r>
              <a:rPr lang="en-US" altLang="zh-CN" b="1" u="sng" dirty="0">
                <a:latin typeface="Cambria" panose="02040503050406030204" pitchFamily="18" charset="0"/>
              </a:rPr>
              <a:t>Outer</a:t>
            </a:r>
            <a:r>
              <a:rPr lang="en-US" altLang="zh-CN" b="1" dirty="0">
                <a:latin typeface="Cambria" panose="02040503050406030204" pitchFamily="18" charset="0"/>
              </a:rPr>
              <a:t> Product</a:t>
            </a:r>
            <a:endParaRPr lang="zh-CN" altLang="en-US" b="1" dirty="0">
              <a:latin typeface="Cambria" panose="02040503050406030204" pitchFamily="18" charset="0"/>
            </a:endParaRPr>
          </a:p>
        </p:txBody>
      </p:sp>
      <p:pic>
        <p:nvPicPr>
          <p:cNvPr id="12" name="图片 11">
            <a:extLst>
              <a:ext uri="{FF2B5EF4-FFF2-40B4-BE49-F238E27FC236}">
                <a16:creationId xmlns:a16="http://schemas.microsoft.com/office/drawing/2014/main" id="{05C6F5A8-FF2B-1F8F-905B-1D2DD36BB5D6}"/>
              </a:ext>
            </a:extLst>
          </p:cNvPr>
          <p:cNvPicPr>
            <a:picLocks noChangeAspect="1"/>
          </p:cNvPicPr>
          <p:nvPr/>
        </p:nvPicPr>
        <p:blipFill>
          <a:blip r:embed="rId3"/>
          <a:stretch>
            <a:fillRect/>
          </a:stretch>
        </p:blipFill>
        <p:spPr>
          <a:xfrm>
            <a:off x="1225826" y="1892867"/>
            <a:ext cx="9899374" cy="2670258"/>
          </a:xfrm>
          <a:prstGeom prst="rect">
            <a:avLst/>
          </a:prstGeom>
        </p:spPr>
      </p:pic>
      <p:sp>
        <p:nvSpPr>
          <p:cNvPr id="16" name="文本框 15">
            <a:extLst>
              <a:ext uri="{FF2B5EF4-FFF2-40B4-BE49-F238E27FC236}">
                <a16:creationId xmlns:a16="http://schemas.microsoft.com/office/drawing/2014/main" id="{6BC1AF97-7E25-8CF6-B5FA-B4FB3F359C03}"/>
              </a:ext>
            </a:extLst>
          </p:cNvPr>
          <p:cNvSpPr txBox="1"/>
          <p:nvPr/>
        </p:nvSpPr>
        <p:spPr>
          <a:xfrm>
            <a:off x="1146314" y="5043601"/>
            <a:ext cx="9746974"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Each element is the product of a pair of elements from the two vectors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results measure </a:t>
            </a:r>
            <a:r>
              <a:rPr kumimoji="0" lang="en-US" altLang="zh-CN" sz="2000" b="0" i="0" u="sng"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all possible products</a:t>
            </a: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between the components of the two vectors.</a:t>
            </a:r>
            <a:endParaRPr kumimoji="0" lang="zh-CN" altLang="en-US"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3" name="灯片编号占位符 2">
            <a:extLst>
              <a:ext uri="{FF2B5EF4-FFF2-40B4-BE49-F238E27FC236}">
                <a16:creationId xmlns:a16="http://schemas.microsoft.com/office/drawing/2014/main" id="{1250A1F0-700D-3C8E-C465-CC413B129A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6116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6377-FF7F-81B6-8ED0-26AECC21FF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26F037-07DE-CA72-F2FF-D2E79C605E96}"/>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Examples</a:t>
            </a:r>
            <a:endParaRPr lang="zh-CN" altLang="en-US" b="1" dirty="0">
              <a:latin typeface="Cambria" panose="02040503050406030204" pitchFamily="18" charset="0"/>
            </a:endParaRPr>
          </a:p>
        </p:txBody>
      </p:sp>
      <p:sp>
        <p:nvSpPr>
          <p:cNvPr id="9" name="文本框 8">
            <a:extLst>
              <a:ext uri="{FF2B5EF4-FFF2-40B4-BE49-F238E27FC236}">
                <a16:creationId xmlns:a16="http://schemas.microsoft.com/office/drawing/2014/main" id="{FB7E556A-29FE-091D-9C18-4CBD861BF1DE}"/>
              </a:ext>
            </a:extLst>
          </p:cNvPr>
          <p:cNvSpPr txBox="1"/>
          <p:nvPr/>
        </p:nvSpPr>
        <p:spPr>
          <a:xfrm>
            <a:off x="838200" y="1508299"/>
            <a:ext cx="429039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Q1</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Multiply vector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v </a:t>
            </a:r>
            <a:r>
              <a:rPr kumimoji="0" lang="en" altLang="zh-CN" sz="18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by scalar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k</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92F961B3-CA2B-78B3-8E30-0919A99F5B86}"/>
              </a:ext>
            </a:extLst>
          </p:cNvPr>
          <p:cNvPicPr>
            <a:picLocks noChangeAspect="1"/>
          </p:cNvPicPr>
          <p:nvPr/>
        </p:nvPicPr>
        <p:blipFill>
          <a:blip r:embed="rId3"/>
          <a:stretch>
            <a:fillRect/>
          </a:stretch>
        </p:blipFill>
        <p:spPr>
          <a:xfrm>
            <a:off x="1646433" y="1877631"/>
            <a:ext cx="2210098" cy="1092200"/>
          </a:xfrm>
          <a:prstGeom prst="rect">
            <a:avLst/>
          </a:prstGeom>
        </p:spPr>
      </p:pic>
      <p:sp>
        <p:nvSpPr>
          <p:cNvPr id="12" name="文本框 11">
            <a:extLst>
              <a:ext uri="{FF2B5EF4-FFF2-40B4-BE49-F238E27FC236}">
                <a16:creationId xmlns:a16="http://schemas.microsoft.com/office/drawing/2014/main" id="{C6B6F49B-F70C-506E-DD01-FFCDAAAB195E}"/>
              </a:ext>
            </a:extLst>
          </p:cNvPr>
          <p:cNvSpPr txBox="1"/>
          <p:nvPr/>
        </p:nvSpPr>
        <p:spPr>
          <a:xfrm>
            <a:off x="838200" y="3020806"/>
            <a:ext cx="382656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Q2</a:t>
            </a:r>
            <a:r>
              <a:rPr kumimoji="0" lang="en-US"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inner product of vectors a and b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727ABFAD-3A5E-D340-5178-527EC9947687}"/>
              </a:ext>
            </a:extLst>
          </p:cNvPr>
          <p:cNvSpPr txBox="1"/>
          <p:nvPr/>
        </p:nvSpPr>
        <p:spPr>
          <a:xfrm>
            <a:off x="838201" y="4732922"/>
            <a:ext cx="417112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Q3</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Hadamard product of vectors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and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16062544-47F8-BEDD-70DF-4EC614DD565C}"/>
              </a:ext>
            </a:extLst>
          </p:cNvPr>
          <p:cNvPicPr>
            <a:picLocks noChangeAspect="1"/>
          </p:cNvPicPr>
          <p:nvPr/>
        </p:nvPicPr>
        <p:blipFill>
          <a:blip r:embed="rId4"/>
          <a:stretch>
            <a:fillRect/>
          </a:stretch>
        </p:blipFill>
        <p:spPr>
          <a:xfrm>
            <a:off x="1186689" y="5468340"/>
            <a:ext cx="3129583" cy="1097878"/>
          </a:xfrm>
          <a:prstGeom prst="rect">
            <a:avLst/>
          </a:prstGeom>
        </p:spPr>
      </p:pic>
      <p:pic>
        <p:nvPicPr>
          <p:cNvPr id="23" name="图片 22">
            <a:extLst>
              <a:ext uri="{FF2B5EF4-FFF2-40B4-BE49-F238E27FC236}">
                <a16:creationId xmlns:a16="http://schemas.microsoft.com/office/drawing/2014/main" id="{ADAB0C7E-869B-79AC-84EA-DD51C26885A0}"/>
              </a:ext>
            </a:extLst>
          </p:cNvPr>
          <p:cNvPicPr>
            <a:picLocks noChangeAspect="1"/>
          </p:cNvPicPr>
          <p:nvPr/>
        </p:nvPicPr>
        <p:blipFill rotWithShape="1">
          <a:blip r:embed="rId5"/>
          <a:srcRect t="2769"/>
          <a:stretch/>
        </p:blipFill>
        <p:spPr>
          <a:xfrm>
            <a:off x="1392387" y="3667137"/>
            <a:ext cx="2923885" cy="1034820"/>
          </a:xfrm>
          <a:prstGeom prst="rect">
            <a:avLst/>
          </a:prstGeom>
        </p:spPr>
      </p:pic>
      <p:sp>
        <p:nvSpPr>
          <p:cNvPr id="3" name="灯片编号占位符 2">
            <a:extLst>
              <a:ext uri="{FF2B5EF4-FFF2-40B4-BE49-F238E27FC236}">
                <a16:creationId xmlns:a16="http://schemas.microsoft.com/office/drawing/2014/main" id="{9CDA8062-A53D-FAAB-98F4-51A608FF1D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94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86CF8-9204-1157-4F8C-618163CD30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03CCD08-1F4A-2BCF-9364-37C5A44533E9}"/>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Examples</a:t>
            </a:r>
            <a:endParaRPr lang="zh-CN" altLang="en-US" b="1" dirty="0">
              <a:latin typeface="Cambria" panose="02040503050406030204" pitchFamily="18" charset="0"/>
            </a:endParaRPr>
          </a:p>
        </p:txBody>
      </p:sp>
      <p:sp>
        <p:nvSpPr>
          <p:cNvPr id="9" name="文本框 8">
            <a:extLst>
              <a:ext uri="{FF2B5EF4-FFF2-40B4-BE49-F238E27FC236}">
                <a16:creationId xmlns:a16="http://schemas.microsoft.com/office/drawing/2014/main" id="{4F01E2D4-7D5B-6960-A075-D258A6B3E872}"/>
              </a:ext>
            </a:extLst>
          </p:cNvPr>
          <p:cNvSpPr txBox="1"/>
          <p:nvPr/>
        </p:nvSpPr>
        <p:spPr>
          <a:xfrm>
            <a:off x="838200" y="1508299"/>
            <a:ext cx="429039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Q1</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Multiply vector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v </a:t>
            </a:r>
            <a:r>
              <a:rPr kumimoji="0" lang="en" altLang="zh-CN" sz="18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by scalar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k</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468F05EE-516C-89E3-32F2-3DEDCFA1B23B}"/>
              </a:ext>
            </a:extLst>
          </p:cNvPr>
          <p:cNvPicPr>
            <a:picLocks noChangeAspect="1"/>
          </p:cNvPicPr>
          <p:nvPr/>
        </p:nvPicPr>
        <p:blipFill>
          <a:blip r:embed="rId2"/>
          <a:stretch>
            <a:fillRect/>
          </a:stretch>
        </p:blipFill>
        <p:spPr>
          <a:xfrm>
            <a:off x="1646433" y="1877631"/>
            <a:ext cx="2210098" cy="1092200"/>
          </a:xfrm>
          <a:prstGeom prst="rect">
            <a:avLst/>
          </a:prstGeom>
        </p:spPr>
      </p:pic>
      <p:sp>
        <p:nvSpPr>
          <p:cNvPr id="12" name="文本框 11">
            <a:extLst>
              <a:ext uri="{FF2B5EF4-FFF2-40B4-BE49-F238E27FC236}">
                <a16:creationId xmlns:a16="http://schemas.microsoft.com/office/drawing/2014/main" id="{81D580BD-A2E3-0936-0082-0AC83469A7CA}"/>
              </a:ext>
            </a:extLst>
          </p:cNvPr>
          <p:cNvSpPr txBox="1"/>
          <p:nvPr/>
        </p:nvSpPr>
        <p:spPr>
          <a:xfrm>
            <a:off x="838200" y="3020806"/>
            <a:ext cx="382656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Q2</a:t>
            </a:r>
            <a:r>
              <a:rPr kumimoji="0" lang="en-US"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inner product of vectors a and b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CCC4C0A-013D-78AE-F036-824508FB1F87}"/>
              </a:ext>
            </a:extLst>
          </p:cNvPr>
          <p:cNvSpPr txBox="1"/>
          <p:nvPr/>
        </p:nvSpPr>
        <p:spPr>
          <a:xfrm>
            <a:off x="838201" y="4732922"/>
            <a:ext cx="417112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Q3</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Hadamard product of vectors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and </a:t>
            </a:r>
            <a:r>
              <a:rPr kumimoji="0" lang="en" altLang="zh-CN" sz="18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 altLang="zh-CN" sz="18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where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A113DCC6-93D1-B42F-BC8C-88EFC38AD57C}"/>
              </a:ext>
            </a:extLst>
          </p:cNvPr>
          <p:cNvPicPr>
            <a:picLocks noChangeAspect="1"/>
          </p:cNvPicPr>
          <p:nvPr/>
        </p:nvPicPr>
        <p:blipFill>
          <a:blip r:embed="rId3"/>
          <a:stretch>
            <a:fillRect/>
          </a:stretch>
        </p:blipFill>
        <p:spPr>
          <a:xfrm>
            <a:off x="1186689" y="5468340"/>
            <a:ext cx="3129583" cy="1097878"/>
          </a:xfrm>
          <a:prstGeom prst="rect">
            <a:avLst/>
          </a:prstGeom>
        </p:spPr>
      </p:pic>
      <p:sp>
        <p:nvSpPr>
          <p:cNvPr id="17" name="文本框 16">
            <a:extLst>
              <a:ext uri="{FF2B5EF4-FFF2-40B4-BE49-F238E27FC236}">
                <a16:creationId xmlns:a16="http://schemas.microsoft.com/office/drawing/2014/main" id="{47B77FC5-B19A-1A5E-79A3-9953E7D3B0FF}"/>
              </a:ext>
            </a:extLst>
          </p:cNvPr>
          <p:cNvSpPr txBox="1"/>
          <p:nvPr/>
        </p:nvSpPr>
        <p:spPr>
          <a:xfrm>
            <a:off x="5585794" y="1512505"/>
            <a:ext cx="14776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Solution 1</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84F85C6C-4E5A-7742-E817-72EE58CC0DEC}"/>
              </a:ext>
            </a:extLst>
          </p:cNvPr>
          <p:cNvSpPr txBox="1"/>
          <p:nvPr/>
        </p:nvSpPr>
        <p:spPr>
          <a:xfrm>
            <a:off x="5585794" y="3034086"/>
            <a:ext cx="14776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Solution 2</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8E3403D5-EC9F-CFB2-CCA6-10C138163048}"/>
              </a:ext>
            </a:extLst>
          </p:cNvPr>
          <p:cNvSpPr txBox="1"/>
          <p:nvPr/>
        </p:nvSpPr>
        <p:spPr>
          <a:xfrm>
            <a:off x="5585794" y="4737128"/>
            <a:ext cx="147761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Solution 3</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534C9107-C483-36CB-AAA0-5D416E01AE14}"/>
              </a:ext>
            </a:extLst>
          </p:cNvPr>
          <p:cNvPicPr>
            <a:picLocks noChangeAspect="1"/>
          </p:cNvPicPr>
          <p:nvPr/>
        </p:nvPicPr>
        <p:blipFill>
          <a:blip r:embed="rId4"/>
          <a:stretch>
            <a:fillRect/>
          </a:stretch>
        </p:blipFill>
        <p:spPr>
          <a:xfrm>
            <a:off x="7063411" y="1908977"/>
            <a:ext cx="2806700" cy="1104900"/>
          </a:xfrm>
          <a:prstGeom prst="rect">
            <a:avLst/>
          </a:prstGeom>
        </p:spPr>
      </p:pic>
      <p:pic>
        <p:nvPicPr>
          <p:cNvPr id="22" name="图片 21">
            <a:extLst>
              <a:ext uri="{FF2B5EF4-FFF2-40B4-BE49-F238E27FC236}">
                <a16:creationId xmlns:a16="http://schemas.microsoft.com/office/drawing/2014/main" id="{23A8074B-D75A-53AE-7472-8502C4014B9B}"/>
              </a:ext>
            </a:extLst>
          </p:cNvPr>
          <p:cNvPicPr>
            <a:picLocks noChangeAspect="1"/>
          </p:cNvPicPr>
          <p:nvPr/>
        </p:nvPicPr>
        <p:blipFill>
          <a:blip r:embed="rId5"/>
          <a:stretch>
            <a:fillRect/>
          </a:stretch>
        </p:blipFill>
        <p:spPr>
          <a:xfrm>
            <a:off x="6720511" y="5517771"/>
            <a:ext cx="3492500" cy="1054100"/>
          </a:xfrm>
          <a:prstGeom prst="rect">
            <a:avLst/>
          </a:prstGeom>
        </p:spPr>
      </p:pic>
      <p:pic>
        <p:nvPicPr>
          <p:cNvPr id="23" name="图片 22">
            <a:extLst>
              <a:ext uri="{FF2B5EF4-FFF2-40B4-BE49-F238E27FC236}">
                <a16:creationId xmlns:a16="http://schemas.microsoft.com/office/drawing/2014/main" id="{045ED8C2-F924-E4A7-9B61-8DACC8F96104}"/>
              </a:ext>
            </a:extLst>
          </p:cNvPr>
          <p:cNvPicPr>
            <a:picLocks noChangeAspect="1"/>
          </p:cNvPicPr>
          <p:nvPr/>
        </p:nvPicPr>
        <p:blipFill rotWithShape="1">
          <a:blip r:embed="rId6"/>
          <a:srcRect t="2769"/>
          <a:stretch/>
        </p:blipFill>
        <p:spPr>
          <a:xfrm>
            <a:off x="1392387" y="3667137"/>
            <a:ext cx="2923885" cy="1034820"/>
          </a:xfrm>
          <a:prstGeom prst="rect">
            <a:avLst/>
          </a:prstGeom>
        </p:spPr>
      </p:pic>
      <p:pic>
        <p:nvPicPr>
          <p:cNvPr id="24" name="图片 23">
            <a:extLst>
              <a:ext uri="{FF2B5EF4-FFF2-40B4-BE49-F238E27FC236}">
                <a16:creationId xmlns:a16="http://schemas.microsoft.com/office/drawing/2014/main" id="{620B4EEE-BD78-F46A-9706-DC2A3A0CB7A7}"/>
              </a:ext>
            </a:extLst>
          </p:cNvPr>
          <p:cNvPicPr>
            <a:picLocks noChangeAspect="1"/>
          </p:cNvPicPr>
          <p:nvPr/>
        </p:nvPicPr>
        <p:blipFill rotWithShape="1">
          <a:blip r:embed="rId7"/>
          <a:srcRect r="35421"/>
          <a:stretch/>
        </p:blipFill>
        <p:spPr>
          <a:xfrm>
            <a:off x="6480314" y="3649558"/>
            <a:ext cx="4518991" cy="495300"/>
          </a:xfrm>
          <a:prstGeom prst="rect">
            <a:avLst/>
          </a:prstGeom>
        </p:spPr>
      </p:pic>
      <p:pic>
        <p:nvPicPr>
          <p:cNvPr id="25" name="图片 24">
            <a:extLst>
              <a:ext uri="{FF2B5EF4-FFF2-40B4-BE49-F238E27FC236}">
                <a16:creationId xmlns:a16="http://schemas.microsoft.com/office/drawing/2014/main" id="{76EA3CED-ECCC-0FDB-0674-F8F79B3F9F6E}"/>
              </a:ext>
            </a:extLst>
          </p:cNvPr>
          <p:cNvPicPr>
            <a:picLocks noChangeAspect="1"/>
          </p:cNvPicPr>
          <p:nvPr/>
        </p:nvPicPr>
        <p:blipFill rotWithShape="1">
          <a:blip r:embed="rId7"/>
          <a:srcRect l="65135"/>
          <a:stretch/>
        </p:blipFill>
        <p:spPr>
          <a:xfrm>
            <a:off x="7182678" y="4144858"/>
            <a:ext cx="2439720" cy="495300"/>
          </a:xfrm>
          <a:prstGeom prst="rect">
            <a:avLst/>
          </a:prstGeom>
        </p:spPr>
      </p:pic>
      <p:sp>
        <p:nvSpPr>
          <p:cNvPr id="3" name="灯片编号占位符 2">
            <a:extLst>
              <a:ext uri="{FF2B5EF4-FFF2-40B4-BE49-F238E27FC236}">
                <a16:creationId xmlns:a16="http://schemas.microsoft.com/office/drawing/2014/main" id="{9E2D69F5-78E2-8785-3E06-88874D4F9C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932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448E0-EE34-2631-0637-92F191C235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246338-F4BD-6099-F787-58C818B4E211}"/>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Examples</a:t>
            </a:r>
            <a:endParaRPr lang="zh-CN" altLang="en-US" b="1" dirty="0">
              <a:latin typeface="Cambria" panose="02040503050406030204" pitchFamily="18" charset="0"/>
            </a:endParaRPr>
          </a:p>
        </p:txBody>
      </p:sp>
      <p:sp>
        <p:nvSpPr>
          <p:cNvPr id="3" name="文本框 2">
            <a:extLst>
              <a:ext uri="{FF2B5EF4-FFF2-40B4-BE49-F238E27FC236}">
                <a16:creationId xmlns:a16="http://schemas.microsoft.com/office/drawing/2014/main" id="{C85839AD-1162-E1F4-E9B0-3CD32B4C53DC}"/>
              </a:ext>
            </a:extLst>
          </p:cNvPr>
          <p:cNvSpPr txBox="1"/>
          <p:nvPr/>
        </p:nvSpPr>
        <p:spPr>
          <a:xfrm>
            <a:off x="838200" y="1630307"/>
            <a:ext cx="704248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Q4</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outer product of vectors </a:t>
            </a:r>
            <a:r>
              <a:rPr kumimoji="0" lang="en" altLang="zh-CN" sz="20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 altLang="zh-CN" sz="20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and </a:t>
            </a:r>
            <a:r>
              <a:rPr kumimoji="0" lang="en" altLang="zh-CN" sz="20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 altLang="zh-CN" sz="20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where</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A816AB60-63E1-E9C3-AE27-8D397FFFDD2D}"/>
              </a:ext>
            </a:extLst>
          </p:cNvPr>
          <p:cNvPicPr>
            <a:picLocks noChangeAspect="1"/>
          </p:cNvPicPr>
          <p:nvPr/>
        </p:nvPicPr>
        <p:blipFill>
          <a:blip r:embed="rId2"/>
          <a:stretch>
            <a:fillRect/>
          </a:stretch>
        </p:blipFill>
        <p:spPr>
          <a:xfrm>
            <a:off x="2122375" y="2099978"/>
            <a:ext cx="3147823" cy="1087200"/>
          </a:xfrm>
          <a:prstGeom prst="rect">
            <a:avLst/>
          </a:prstGeom>
        </p:spPr>
      </p:pic>
      <p:sp>
        <p:nvSpPr>
          <p:cNvPr id="5" name="灯片编号占位符 4">
            <a:extLst>
              <a:ext uri="{FF2B5EF4-FFF2-40B4-BE49-F238E27FC236}">
                <a16:creationId xmlns:a16="http://schemas.microsoft.com/office/drawing/2014/main" id="{4012FBF8-E387-AB5C-AB2D-9B05D24BF1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1990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7427C-0BD3-C17D-22A9-2A0B503415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881AC6-2927-119E-6B14-5A8408D4A782}"/>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Examples</a:t>
            </a:r>
            <a:endParaRPr lang="zh-CN" altLang="en-US" b="1" dirty="0">
              <a:latin typeface="Cambria" panose="02040503050406030204" pitchFamily="18" charset="0"/>
            </a:endParaRPr>
          </a:p>
        </p:txBody>
      </p:sp>
      <p:sp>
        <p:nvSpPr>
          <p:cNvPr id="3" name="文本框 2">
            <a:extLst>
              <a:ext uri="{FF2B5EF4-FFF2-40B4-BE49-F238E27FC236}">
                <a16:creationId xmlns:a16="http://schemas.microsoft.com/office/drawing/2014/main" id="{0AEA8EC6-A796-EFBF-CEF4-763CB97AEA8D}"/>
              </a:ext>
            </a:extLst>
          </p:cNvPr>
          <p:cNvSpPr txBox="1"/>
          <p:nvPr/>
        </p:nvSpPr>
        <p:spPr>
          <a:xfrm>
            <a:off x="838200" y="1630307"/>
            <a:ext cx="704248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Q4</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Find the outer product of vectors </a:t>
            </a:r>
            <a:r>
              <a:rPr kumimoji="0" lang="en" altLang="zh-CN" sz="20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x</a:t>
            </a:r>
            <a:r>
              <a:rPr kumimoji="0" lang="en" altLang="zh-CN" sz="20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and </a:t>
            </a:r>
            <a:r>
              <a:rPr kumimoji="0" lang="en" altLang="zh-CN" sz="2000" b="1"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y</a:t>
            </a:r>
            <a:r>
              <a:rPr kumimoji="0" lang="en" altLang="zh-CN" sz="2000" b="0" i="1"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where</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A4E8BCB3-872A-499E-5759-D98D075443C3}"/>
              </a:ext>
            </a:extLst>
          </p:cNvPr>
          <p:cNvPicPr>
            <a:picLocks noChangeAspect="1"/>
          </p:cNvPicPr>
          <p:nvPr/>
        </p:nvPicPr>
        <p:blipFill>
          <a:blip r:embed="rId2"/>
          <a:stretch>
            <a:fillRect/>
          </a:stretch>
        </p:blipFill>
        <p:spPr>
          <a:xfrm>
            <a:off x="2122375" y="2099978"/>
            <a:ext cx="3147823" cy="1087200"/>
          </a:xfrm>
          <a:prstGeom prst="rect">
            <a:avLst/>
          </a:prstGeom>
        </p:spPr>
      </p:pic>
      <p:sp>
        <p:nvSpPr>
          <p:cNvPr id="6" name="文本框 5">
            <a:extLst>
              <a:ext uri="{FF2B5EF4-FFF2-40B4-BE49-F238E27FC236}">
                <a16:creationId xmlns:a16="http://schemas.microsoft.com/office/drawing/2014/main" id="{06C34D07-05A8-7B26-362C-94369A58E6C3}"/>
              </a:ext>
            </a:extLst>
          </p:cNvPr>
          <p:cNvSpPr txBox="1"/>
          <p:nvPr/>
        </p:nvSpPr>
        <p:spPr>
          <a:xfrm>
            <a:off x="838200" y="348287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Solution:</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Picture 3" descr="OuterProd.eps">
            <a:extLst>
              <a:ext uri="{FF2B5EF4-FFF2-40B4-BE49-F238E27FC236}">
                <a16:creationId xmlns:a16="http://schemas.microsoft.com/office/drawing/2014/main" id="{18F46270-A634-0C05-890F-ABA9A189F8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912815"/>
            <a:ext cx="5550449" cy="11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3172C6AC-8293-B7B1-11E5-1E1A624CA2DB}"/>
              </a:ext>
            </a:extLst>
          </p:cNvPr>
          <p:cNvPicPr>
            <a:picLocks noChangeAspect="1"/>
          </p:cNvPicPr>
          <p:nvPr/>
        </p:nvPicPr>
        <p:blipFill rotWithShape="1">
          <a:blip r:embed="rId4"/>
          <a:srcRect r="33216"/>
          <a:stretch/>
        </p:blipFill>
        <p:spPr>
          <a:xfrm>
            <a:off x="6985557" y="4366715"/>
            <a:ext cx="4724222" cy="1092200"/>
          </a:xfrm>
          <a:prstGeom prst="rect">
            <a:avLst/>
          </a:prstGeom>
        </p:spPr>
      </p:pic>
      <p:sp>
        <p:nvSpPr>
          <p:cNvPr id="26" name="文本框 25">
            <a:extLst>
              <a:ext uri="{FF2B5EF4-FFF2-40B4-BE49-F238E27FC236}">
                <a16:creationId xmlns:a16="http://schemas.microsoft.com/office/drawing/2014/main" id="{D2BA0D67-48BC-74C2-24D1-A8134E2CA879}"/>
              </a:ext>
            </a:extLst>
          </p:cNvPr>
          <p:cNvSpPr txBox="1"/>
          <p:nvPr/>
        </p:nvSpPr>
        <p:spPr>
          <a:xfrm>
            <a:off x="1921566" y="3474304"/>
            <a:ext cx="609600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rPr>
              <a:t>The outer product x ⊗ y is calculated by multiplying each element of x with each element of y, leading to a 3×3 matrix. Therefore</a:t>
            </a:r>
            <a:endParaRPr kumimoji="0" lang="zh-CN" altLang="en-US" sz="2000" b="0" i="0" u="none" strike="noStrike" kern="1200" cap="none" spc="0" normalizeH="0" baseline="0" noProof="0" dirty="0">
              <a:ln>
                <a:noFill/>
              </a:ln>
              <a:solidFill>
                <a:srgbClr val="37415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95FBE026-8241-99E9-3747-3C1FD5D10450}"/>
              </a:ext>
            </a:extLst>
          </p:cNvPr>
          <p:cNvPicPr>
            <a:picLocks noChangeAspect="1"/>
          </p:cNvPicPr>
          <p:nvPr/>
        </p:nvPicPr>
        <p:blipFill rotWithShape="1">
          <a:blip r:embed="rId4"/>
          <a:srcRect l="67234"/>
          <a:stretch/>
        </p:blipFill>
        <p:spPr>
          <a:xfrm>
            <a:off x="7738280" y="5458915"/>
            <a:ext cx="2317833" cy="1092200"/>
          </a:xfrm>
          <a:prstGeom prst="rect">
            <a:avLst/>
          </a:prstGeom>
        </p:spPr>
      </p:pic>
      <p:sp>
        <p:nvSpPr>
          <p:cNvPr id="5" name="灯片编号占位符 4">
            <a:extLst>
              <a:ext uri="{FF2B5EF4-FFF2-40B4-BE49-F238E27FC236}">
                <a16:creationId xmlns:a16="http://schemas.microsoft.com/office/drawing/2014/main" id="{160EFCC7-0404-2C06-BAE0-EE88531389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455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F968D-9E4A-AB0E-D1F3-2D2D7DDCB1C9}"/>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426BCA4C-A40D-90A8-C70E-9929ACA3D68A}"/>
              </a:ext>
            </a:extLst>
          </p:cNvPr>
          <p:cNvSpPr>
            <a:spLocks noGrp="1"/>
          </p:cNvSpPr>
          <p:nvPr>
            <p:ph idx="1"/>
          </p:nvPr>
        </p:nvSpPr>
        <p:spPr>
          <a:xfrm>
            <a:off x="958850" y="1477273"/>
            <a:ext cx="10515600" cy="4351338"/>
          </a:xfrm>
        </p:spPr>
        <p:txBody>
          <a:bodyPr>
            <a:normAutofit fontScale="92500" lnSpcReduction="20000"/>
          </a:bodyPr>
          <a:lstStyle/>
          <a:p>
            <a:pPr>
              <a:lnSpc>
                <a:spcPct val="150000"/>
              </a:lnSpc>
            </a:pPr>
            <a:r>
              <a:rPr lang="en-US" altLang="zh-CN" b="1" dirty="0">
                <a:solidFill>
                  <a:schemeClr val="bg1">
                    <a:lumMod val="85000"/>
                  </a:schemeClr>
                </a:solidFill>
                <a:latin typeface="Cambria" panose="02040503050406030204" pitchFamily="18" charset="0"/>
                <a:ea typeface="Cambria" panose="02040503050406030204" pitchFamily="18" charset="0"/>
              </a:rPr>
              <a:t>Vector</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Definition</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Properties</a:t>
            </a:r>
          </a:p>
          <a:p>
            <a:pPr lvl="1">
              <a:lnSpc>
                <a:spcPct val="150000"/>
              </a:lnSpc>
            </a:pPr>
            <a:r>
              <a:rPr lang="en-US" altLang="zh-CN" dirty="0">
                <a:solidFill>
                  <a:schemeClr val="bg1">
                    <a:lumMod val="85000"/>
                  </a:schemeClr>
                </a:solidFill>
                <a:latin typeface="Cambria" panose="02040503050406030204" pitchFamily="18" charset="0"/>
                <a:ea typeface="Cambria" panose="02040503050406030204" pitchFamily="18" charset="0"/>
              </a:rPr>
              <a:t>Operations</a:t>
            </a:r>
          </a:p>
          <a:p>
            <a:pPr>
              <a:lnSpc>
                <a:spcPct val="150000"/>
              </a:lnSpc>
              <a:spcBef>
                <a:spcPts val="1800"/>
              </a:spcBef>
            </a:pPr>
            <a:r>
              <a:rPr lang="en-US" altLang="zh-CN" b="1" dirty="0">
                <a:latin typeface="Cambria" panose="02040503050406030204" pitchFamily="18" charset="0"/>
                <a:ea typeface="Cambria" panose="02040503050406030204" pitchFamily="18" charset="0"/>
              </a:rPr>
              <a:t>Matrix</a:t>
            </a:r>
          </a:p>
          <a:p>
            <a:pPr lvl="1">
              <a:lnSpc>
                <a:spcPct val="150000"/>
              </a:lnSpc>
            </a:pPr>
            <a:r>
              <a:rPr lang="en-US" altLang="zh-CN" dirty="0">
                <a:latin typeface="Cambria" panose="02040503050406030204" pitchFamily="18" charset="0"/>
                <a:ea typeface="Cambria" panose="02040503050406030204" pitchFamily="18" charset="0"/>
              </a:rPr>
              <a:t>Definition</a:t>
            </a:r>
          </a:p>
          <a:p>
            <a:pPr lvl="1">
              <a:lnSpc>
                <a:spcPct val="150000"/>
              </a:lnSpc>
            </a:pPr>
            <a:r>
              <a:rPr lang="en-US" altLang="zh-CN" dirty="0">
                <a:latin typeface="Cambria" panose="02040503050406030204" pitchFamily="18" charset="0"/>
                <a:ea typeface="Cambria" panose="02040503050406030204" pitchFamily="18" charset="0"/>
              </a:rPr>
              <a:t>Properties</a:t>
            </a:r>
          </a:p>
          <a:p>
            <a:pPr lvl="1">
              <a:lnSpc>
                <a:spcPct val="150000"/>
              </a:lnSpc>
            </a:pPr>
            <a:r>
              <a:rPr lang="en-US" altLang="zh-CN" dirty="0">
                <a:latin typeface="Cambria" panose="02040503050406030204" pitchFamily="18" charset="0"/>
                <a:ea typeface="Cambria" panose="02040503050406030204" pitchFamily="18" charset="0"/>
              </a:rPr>
              <a:t>Operations</a:t>
            </a:r>
          </a:p>
        </p:txBody>
      </p:sp>
      <p:sp>
        <p:nvSpPr>
          <p:cNvPr id="3" name="灯片编号占位符 2">
            <a:extLst>
              <a:ext uri="{FF2B5EF4-FFF2-40B4-BE49-F238E27FC236}">
                <a16:creationId xmlns:a16="http://schemas.microsoft.com/office/drawing/2014/main" id="{B5312A21-1D20-454D-E631-331FAAA010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2EB2B418-7480-0242-78F4-2AEB310FF94A}"/>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404896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DF77-FBFF-E4DE-5981-D8E14547D2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4225D5D-DAD2-B539-C31E-F99A31EA4EF2}"/>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Matrix?</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98F871-7E6E-CA0D-9553-2F191B694778}"/>
                  </a:ext>
                </a:extLst>
              </p:cNvPr>
              <p:cNvSpPr>
                <a:spLocks noGrp="1"/>
              </p:cNvSpPr>
              <p:nvPr>
                <p:ph idx="1"/>
              </p:nvPr>
            </p:nvSpPr>
            <p:spPr>
              <a:xfrm>
                <a:off x="838200" y="1569592"/>
                <a:ext cx="10515600" cy="4351338"/>
              </a:xfrm>
            </p:spPr>
            <p:txBody>
              <a:bodyPr>
                <a:normAutofit/>
              </a:bodyPr>
              <a:lstStyle/>
              <a:p>
                <a:r>
                  <a:rPr lang="en-US" altLang="zh-CN" sz="1800" dirty="0">
                    <a:latin typeface="Cambria" panose="02040503050406030204" pitchFamily="18" charset="0"/>
                  </a:rPr>
                  <a:t>A matrix is a </a:t>
                </a:r>
                <a:r>
                  <a:rPr lang="en-US" altLang="zh-CN" sz="1800" u="sng" dirty="0">
                    <a:latin typeface="Cambria" panose="02040503050406030204" pitchFamily="18" charset="0"/>
                  </a:rPr>
                  <a:t>rectangular array</a:t>
                </a:r>
                <a:r>
                  <a:rPr lang="en-US" altLang="zh-CN" sz="1800" dirty="0">
                    <a:latin typeface="Cambria" panose="02040503050406030204" pitchFamily="18" charset="0"/>
                  </a:rPr>
                  <a:t> of numbers.</a:t>
                </a:r>
              </a:p>
              <a:p>
                <a:r>
                  <a:rPr lang="en-US" altLang="zh-CN" sz="1800" dirty="0">
                    <a:latin typeface="Cambria" panose="02040503050406030204" pitchFamily="18" charset="0"/>
                  </a:rPr>
                  <a:t>The </a:t>
                </a:r>
                <a:r>
                  <a:rPr lang="en-US" altLang="zh-CN" sz="1800" u="sng" dirty="0">
                    <a:latin typeface="Cambria" panose="02040503050406030204" pitchFamily="18" charset="0"/>
                  </a:rPr>
                  <a:t>size</a:t>
                </a:r>
                <a:r>
                  <a:rPr lang="en-US" altLang="zh-CN" sz="1800" dirty="0">
                    <a:latin typeface="Cambria" panose="02040503050406030204" pitchFamily="18" charset="0"/>
                  </a:rPr>
                  <a:t> of a matrix is given by the (row dimension)×(column dimension), say 3×4 for the bellowing example.</a:t>
                </a:r>
              </a:p>
              <a:p>
                <a:endParaRPr lang="en-US" altLang="zh-CN" sz="1800" dirty="0">
                  <a:latin typeface="Cambria" panose="02040503050406030204" pitchFamily="18" charset="0"/>
                </a:endParaRPr>
              </a:p>
              <a:p>
                <a:endParaRPr lang="en-US" altLang="zh-CN" sz="1800" dirty="0">
                  <a:latin typeface="Cambria" panose="02040503050406030204" pitchFamily="18" charset="0"/>
                </a:endParaRPr>
              </a:p>
              <a:p>
                <a:pPr marL="0" indent="0">
                  <a:buNone/>
                </a:pPr>
                <a:endParaRPr lang="en-US" altLang="zh-CN" sz="1800" dirty="0">
                  <a:latin typeface="Cambria" panose="02040503050406030204" pitchFamily="18" charset="0"/>
                </a:endParaRPr>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𝑨</m:t>
                        </m:r>
                      </m:e>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𝒋</m:t>
                        </m:r>
                      </m:sub>
                    </m:sSub>
                  </m:oMath>
                </a14:m>
                <a:r>
                  <a:rPr lang="zh-CN" altLang="en-US" sz="1800" b="1" dirty="0">
                    <a:latin typeface="Cambria" panose="02040503050406030204" pitchFamily="18" charset="0"/>
                  </a:rPr>
                  <a:t> </a:t>
                </a:r>
                <a:r>
                  <a:rPr lang="en-US" altLang="zh-CN" sz="1800" dirty="0">
                    <a:latin typeface="Cambria" panose="02040503050406030204" pitchFamily="18" charset="0"/>
                  </a:rPr>
                  <a:t>is the element  at the </a:t>
                </a:r>
                <a:r>
                  <a:rPr lang="en-US" altLang="zh-CN" sz="1800" dirty="0" err="1">
                    <a:latin typeface="Cambria" panose="02040503050406030204" pitchFamily="18" charset="0"/>
                  </a:rPr>
                  <a:t>i-th</a:t>
                </a:r>
                <a:r>
                  <a:rPr lang="en-US" altLang="zh-CN" sz="1800" dirty="0">
                    <a:latin typeface="Cambria" panose="02040503050406030204" pitchFamily="18" charset="0"/>
                  </a:rPr>
                  <a:t> row and j-</a:t>
                </a:r>
                <a:r>
                  <a:rPr lang="en-US" altLang="zh-CN" sz="1800" dirty="0" err="1">
                    <a:latin typeface="Cambria" panose="02040503050406030204" pitchFamily="18" charset="0"/>
                  </a:rPr>
                  <a:t>th</a:t>
                </a:r>
                <a:r>
                  <a:rPr lang="en-US" altLang="zh-CN" sz="1800" dirty="0">
                    <a:latin typeface="Cambria" panose="02040503050406030204" pitchFamily="18" charset="0"/>
                  </a:rPr>
                  <a:t> column.</a:t>
                </a:r>
              </a:p>
              <a:p>
                <a:r>
                  <a:rPr lang="en-US" altLang="zh-CN" sz="1800" dirty="0">
                    <a:latin typeface="Cambria" panose="02040503050406030204" pitchFamily="18" charset="0"/>
                  </a:rPr>
                  <a:t>Two matrices are the equal (=) if they have the same size and all corresponding entries are equal.</a:t>
                </a:r>
                <a:endParaRPr lang="zh-CN" altLang="en-US" sz="18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9DDE3456-48FD-3B2E-2F06-ECB5A2F23122}"/>
                  </a:ext>
                </a:extLst>
              </p:cNvPr>
              <p:cNvSpPr>
                <a:spLocks noGrp="1" noRot="1" noChangeAspect="1" noMove="1" noResize="1" noEditPoints="1" noAdjustHandles="1" noChangeArrowheads="1" noChangeShapeType="1" noTextEdit="1"/>
              </p:cNvSpPr>
              <p:nvPr>
                <p:ph idx="1"/>
              </p:nvPr>
            </p:nvSpPr>
            <p:spPr>
              <a:xfrm>
                <a:off x="838200" y="1569592"/>
                <a:ext cx="10515600" cy="4351338"/>
              </a:xfrm>
              <a:blipFill>
                <a:blip r:embed="rId2"/>
                <a:stretch>
                  <a:fillRect l="-406" t="-1401"/>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F715311A-3516-8910-B135-39E1AF195515}"/>
              </a:ext>
            </a:extLst>
          </p:cNvPr>
          <p:cNvGrpSpPr/>
          <p:nvPr/>
        </p:nvGrpSpPr>
        <p:grpSpPr>
          <a:xfrm>
            <a:off x="4288860" y="2581795"/>
            <a:ext cx="3614279" cy="920556"/>
            <a:chOff x="3502138" y="2936452"/>
            <a:chExt cx="3614279" cy="920556"/>
          </a:xfrm>
        </p:grpSpPr>
        <p:pic>
          <p:nvPicPr>
            <p:cNvPr id="5" name="图片 4">
              <a:extLst>
                <a:ext uri="{FF2B5EF4-FFF2-40B4-BE49-F238E27FC236}">
                  <a16:creationId xmlns:a16="http://schemas.microsoft.com/office/drawing/2014/main" id="{B5C8720F-0011-7407-EC43-629769C12B8B}"/>
                </a:ext>
              </a:extLst>
            </p:cNvPr>
            <p:cNvPicPr>
              <a:picLocks noChangeAspect="1"/>
            </p:cNvPicPr>
            <p:nvPr/>
          </p:nvPicPr>
          <p:blipFill>
            <a:blip r:embed="rId3"/>
            <a:stretch>
              <a:fillRect/>
            </a:stretch>
          </p:blipFill>
          <p:spPr>
            <a:xfrm>
              <a:off x="4131365" y="2936452"/>
              <a:ext cx="2985052" cy="920556"/>
            </a:xfrm>
            <a:prstGeom prst="rect">
              <a:avLst/>
            </a:prstGeom>
          </p:spPr>
        </p:pic>
        <p:sp>
          <p:nvSpPr>
            <p:cNvPr id="7" name="文本框 6">
              <a:extLst>
                <a:ext uri="{FF2B5EF4-FFF2-40B4-BE49-F238E27FC236}">
                  <a16:creationId xmlns:a16="http://schemas.microsoft.com/office/drawing/2014/main" id="{4754BC56-31DF-CEEC-D9C4-C2C13DCF37CE}"/>
                </a:ext>
              </a:extLst>
            </p:cNvPr>
            <p:cNvSpPr txBox="1"/>
            <p:nvPr/>
          </p:nvSpPr>
          <p:spPr>
            <a:xfrm>
              <a:off x="3502138" y="3165897"/>
              <a:ext cx="629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 </a:t>
              </a:r>
              <a:r>
                <a:rPr kumimoji="0" lang="en-US" altLang="zh-CN" sz="24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4" name="灯片编号占位符 3">
            <a:extLst>
              <a:ext uri="{FF2B5EF4-FFF2-40B4-BE49-F238E27FC236}">
                <a16:creationId xmlns:a16="http://schemas.microsoft.com/office/drawing/2014/main" id="{7FC369D8-691D-DBFC-28AE-3B5CD2898A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82409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40DED-37B0-96EB-213C-A653B002686A}"/>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8581B406-0248-572C-034E-0CECD9735864}"/>
              </a:ext>
            </a:extLst>
          </p:cNvPr>
          <p:cNvPicPr>
            <a:picLocks noChangeAspect="1"/>
          </p:cNvPicPr>
          <p:nvPr/>
        </p:nvPicPr>
        <p:blipFill>
          <a:blip r:embed="rId3"/>
          <a:stretch>
            <a:fillRect/>
          </a:stretch>
        </p:blipFill>
        <p:spPr>
          <a:xfrm>
            <a:off x="1479815" y="2343345"/>
            <a:ext cx="8411210" cy="4425944"/>
          </a:xfrm>
          <a:prstGeom prst="rect">
            <a:avLst/>
          </a:prstGeom>
        </p:spPr>
      </p:pic>
      <p:sp>
        <p:nvSpPr>
          <p:cNvPr id="2" name="标题 1">
            <a:extLst>
              <a:ext uri="{FF2B5EF4-FFF2-40B4-BE49-F238E27FC236}">
                <a16:creationId xmlns:a16="http://schemas.microsoft.com/office/drawing/2014/main" id="{00133DF1-4462-4F36-7FFF-37283B104F67}"/>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Linear Algebra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05B04567-448F-6CCF-75ED-56BAE4EC5978}"/>
              </a:ext>
            </a:extLst>
          </p:cNvPr>
          <p:cNvSpPr>
            <a:spLocks noGrp="1"/>
          </p:cNvSpPr>
          <p:nvPr>
            <p:ph idx="1"/>
          </p:nvPr>
        </p:nvSpPr>
        <p:spPr>
          <a:xfrm>
            <a:off x="838200" y="1529237"/>
            <a:ext cx="10515600" cy="4351338"/>
          </a:xfrm>
        </p:spPr>
        <p:txBody>
          <a:bodyPr>
            <a:normAutofit/>
          </a:bodyPr>
          <a:lstStyle/>
          <a:p>
            <a:r>
              <a:rPr lang="en-US" altLang="zh-CN" sz="2000" b="1" dirty="0">
                <a:latin typeface="Cambria" panose="02040503050406030204" pitchFamily="18" charset="0"/>
              </a:rPr>
              <a:t>Understanding Multidimensional Data</a:t>
            </a:r>
          </a:p>
          <a:p>
            <a:pPr lvl="1"/>
            <a:r>
              <a:rPr lang="en-US" altLang="zh-CN" sz="2000" dirty="0">
                <a:latin typeface="Cambria" panose="02040503050406030204" pitchFamily="18" charset="0"/>
              </a:rPr>
              <a:t>The language for </a:t>
            </a:r>
            <a:r>
              <a:rPr lang="en-US" altLang="zh-CN" sz="2000" u="sng" dirty="0">
                <a:latin typeface="Cambria" panose="02040503050406030204" pitchFamily="18" charset="0"/>
              </a:rPr>
              <a:t>describing</a:t>
            </a:r>
            <a:r>
              <a:rPr lang="en-US" altLang="zh-CN" sz="2000" dirty="0">
                <a:latin typeface="Cambria" panose="02040503050406030204" pitchFamily="18" charset="0"/>
              </a:rPr>
              <a:t> and </a:t>
            </a:r>
            <a:r>
              <a:rPr lang="en-US" altLang="zh-CN" sz="2000" u="sng" dirty="0">
                <a:latin typeface="Cambria" panose="02040503050406030204" pitchFamily="18" charset="0"/>
              </a:rPr>
              <a:t>manipulating</a:t>
            </a:r>
            <a:r>
              <a:rPr lang="en-US" altLang="zh-CN" sz="2000" dirty="0">
                <a:latin typeface="Cambria" panose="02040503050406030204" pitchFamily="18" charset="0"/>
              </a:rPr>
              <a:t> </a:t>
            </a:r>
            <a:r>
              <a:rPr lang="en-US" altLang="zh-CN" sz="2000" dirty="0">
                <a:solidFill>
                  <a:schemeClr val="accent1"/>
                </a:solidFill>
                <a:latin typeface="Cambria" panose="02040503050406030204" pitchFamily="18" charset="0"/>
              </a:rPr>
              <a:t>multidimensional data structures</a:t>
            </a:r>
            <a:r>
              <a:rPr lang="en-US" altLang="zh-CN" sz="2000" dirty="0">
                <a:latin typeface="Cambria" panose="02040503050406030204" pitchFamily="18" charset="0"/>
              </a:rPr>
              <a:t>.</a:t>
            </a:r>
          </a:p>
          <a:p>
            <a:pPr lvl="1"/>
            <a:endParaRPr lang="en-US" altLang="zh-CN" sz="2000" dirty="0">
              <a:latin typeface="Cambria" panose="02040503050406030204" pitchFamily="18" charset="0"/>
            </a:endParaRPr>
          </a:p>
        </p:txBody>
      </p:sp>
      <p:sp>
        <p:nvSpPr>
          <p:cNvPr id="4" name="灯片编号占位符 3">
            <a:extLst>
              <a:ext uri="{FF2B5EF4-FFF2-40B4-BE49-F238E27FC236}">
                <a16:creationId xmlns:a16="http://schemas.microsoft.com/office/drawing/2014/main" id="{33F4ED9B-DAA7-18B1-7C99-D8E2C79104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8394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9CCC-A2FF-C92F-A175-5BB31136A9B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25F271-E04B-DE7F-7C9D-52CE031AFEA6}"/>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Matrix?</a:t>
            </a:r>
            <a:endParaRPr lang="zh-CN" alt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81B160-B87E-974F-51C2-282ED5E069E6}"/>
                  </a:ext>
                </a:extLst>
              </p:cNvPr>
              <p:cNvSpPr>
                <a:spLocks noGrp="1"/>
              </p:cNvSpPr>
              <p:nvPr>
                <p:ph idx="1"/>
              </p:nvPr>
            </p:nvSpPr>
            <p:spPr>
              <a:xfrm>
                <a:off x="838200" y="1569592"/>
                <a:ext cx="10515600" cy="4351338"/>
              </a:xfrm>
            </p:spPr>
            <p:txBody>
              <a:bodyPr>
                <a:normAutofit/>
              </a:bodyPr>
              <a:lstStyle/>
              <a:p>
                <a:r>
                  <a:rPr lang="en-US" altLang="zh-CN" sz="1800" dirty="0">
                    <a:latin typeface="Cambria" panose="02040503050406030204" pitchFamily="18" charset="0"/>
                  </a:rPr>
                  <a:t>A matrix is a </a:t>
                </a:r>
                <a:r>
                  <a:rPr lang="en-US" altLang="zh-CN" sz="1800" u="sng" dirty="0">
                    <a:latin typeface="Cambria" panose="02040503050406030204" pitchFamily="18" charset="0"/>
                  </a:rPr>
                  <a:t>rectangular array</a:t>
                </a:r>
                <a:r>
                  <a:rPr lang="en-US" altLang="zh-CN" sz="1800" dirty="0">
                    <a:latin typeface="Cambria" panose="02040503050406030204" pitchFamily="18" charset="0"/>
                  </a:rPr>
                  <a:t> of numbers.</a:t>
                </a:r>
              </a:p>
              <a:p>
                <a:r>
                  <a:rPr lang="en-US" altLang="zh-CN" sz="1800" dirty="0">
                    <a:latin typeface="Cambria" panose="02040503050406030204" pitchFamily="18" charset="0"/>
                  </a:rPr>
                  <a:t>The </a:t>
                </a:r>
                <a:r>
                  <a:rPr lang="en-US" altLang="zh-CN" sz="1800" u="sng" dirty="0">
                    <a:latin typeface="Cambria" panose="02040503050406030204" pitchFamily="18" charset="0"/>
                  </a:rPr>
                  <a:t>size</a:t>
                </a:r>
                <a:r>
                  <a:rPr lang="en-US" altLang="zh-CN" sz="1800" dirty="0">
                    <a:latin typeface="Cambria" panose="02040503050406030204" pitchFamily="18" charset="0"/>
                  </a:rPr>
                  <a:t> of a matrix is given by the (row dimension)×(column dimension), say 3×4 for the bellowing example.</a:t>
                </a:r>
              </a:p>
              <a:p>
                <a:endParaRPr lang="en-US" altLang="zh-CN" sz="1800" dirty="0">
                  <a:latin typeface="Cambria" panose="02040503050406030204" pitchFamily="18" charset="0"/>
                </a:endParaRPr>
              </a:p>
              <a:p>
                <a:endParaRPr lang="en-US" altLang="zh-CN" sz="1800" dirty="0">
                  <a:latin typeface="Cambria" panose="02040503050406030204" pitchFamily="18" charset="0"/>
                </a:endParaRPr>
              </a:p>
              <a:p>
                <a:pPr marL="0" indent="0">
                  <a:buNone/>
                </a:pPr>
                <a:endParaRPr lang="en-US" altLang="zh-CN" sz="1800" dirty="0">
                  <a:latin typeface="Cambria" panose="02040503050406030204" pitchFamily="18" charset="0"/>
                </a:endParaRPr>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𝑨</m:t>
                        </m:r>
                      </m:e>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𝒋</m:t>
                        </m:r>
                      </m:sub>
                    </m:sSub>
                  </m:oMath>
                </a14:m>
                <a:r>
                  <a:rPr lang="zh-CN" altLang="en-US" sz="1800" b="1" dirty="0">
                    <a:latin typeface="Cambria" panose="02040503050406030204" pitchFamily="18" charset="0"/>
                  </a:rPr>
                  <a:t> </a:t>
                </a:r>
                <a:r>
                  <a:rPr lang="en-US" altLang="zh-CN" sz="1800" dirty="0">
                    <a:latin typeface="Cambria" panose="02040503050406030204" pitchFamily="18" charset="0"/>
                  </a:rPr>
                  <a:t>is the element  at the </a:t>
                </a:r>
                <a:r>
                  <a:rPr lang="en-US" altLang="zh-CN" sz="1800" dirty="0" err="1">
                    <a:latin typeface="Cambria" panose="02040503050406030204" pitchFamily="18" charset="0"/>
                  </a:rPr>
                  <a:t>i-th</a:t>
                </a:r>
                <a:r>
                  <a:rPr lang="en-US" altLang="zh-CN" sz="1800" dirty="0">
                    <a:latin typeface="Cambria" panose="02040503050406030204" pitchFamily="18" charset="0"/>
                  </a:rPr>
                  <a:t> row and j-</a:t>
                </a:r>
                <a:r>
                  <a:rPr lang="en-US" altLang="zh-CN" sz="1800" dirty="0" err="1">
                    <a:latin typeface="Cambria" panose="02040503050406030204" pitchFamily="18" charset="0"/>
                  </a:rPr>
                  <a:t>th</a:t>
                </a:r>
                <a:r>
                  <a:rPr lang="en-US" altLang="zh-CN" sz="1800" dirty="0">
                    <a:latin typeface="Cambria" panose="02040503050406030204" pitchFamily="18" charset="0"/>
                  </a:rPr>
                  <a:t> column.</a:t>
                </a:r>
              </a:p>
              <a:p>
                <a:r>
                  <a:rPr lang="en-US" altLang="zh-CN" sz="1800" dirty="0">
                    <a:latin typeface="Cambria" panose="02040503050406030204" pitchFamily="18" charset="0"/>
                  </a:rPr>
                  <a:t>Two matrices are the equal (=) if they have the same size and all corresponding entries are equal.</a:t>
                </a:r>
                <a:endParaRPr lang="zh-CN" altLang="en-US" sz="1800" dirty="0">
                  <a:latin typeface="Cambria" panose="02040503050406030204" pitchFamily="18" charset="0"/>
                </a:endParaRPr>
              </a:p>
            </p:txBody>
          </p:sp>
        </mc:Choice>
        <mc:Fallback xmlns="">
          <p:sp>
            <p:nvSpPr>
              <p:cNvPr id="3" name="内容占位符 2">
                <a:extLst>
                  <a:ext uri="{FF2B5EF4-FFF2-40B4-BE49-F238E27FC236}">
                    <a16:creationId xmlns:a16="http://schemas.microsoft.com/office/drawing/2014/main" id="{9DDE3456-48FD-3B2E-2F06-ECB5A2F23122}"/>
                  </a:ext>
                </a:extLst>
              </p:cNvPr>
              <p:cNvSpPr>
                <a:spLocks noGrp="1" noRot="1" noChangeAspect="1" noMove="1" noResize="1" noEditPoints="1" noAdjustHandles="1" noChangeArrowheads="1" noChangeShapeType="1" noTextEdit="1"/>
              </p:cNvSpPr>
              <p:nvPr>
                <p:ph idx="1"/>
              </p:nvPr>
            </p:nvSpPr>
            <p:spPr>
              <a:xfrm>
                <a:off x="838200" y="1569592"/>
                <a:ext cx="10515600" cy="4351338"/>
              </a:xfrm>
              <a:blipFill>
                <a:blip r:embed="rId2"/>
                <a:stretch>
                  <a:fillRect l="-406" t="-1401"/>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BAACC64-9CD7-44A6-0026-41CB3714E8B8}"/>
              </a:ext>
            </a:extLst>
          </p:cNvPr>
          <p:cNvGrpSpPr/>
          <p:nvPr/>
        </p:nvGrpSpPr>
        <p:grpSpPr>
          <a:xfrm>
            <a:off x="4288860" y="2581795"/>
            <a:ext cx="3614279" cy="920556"/>
            <a:chOff x="3502138" y="2936452"/>
            <a:chExt cx="3614279" cy="920556"/>
          </a:xfrm>
        </p:grpSpPr>
        <p:pic>
          <p:nvPicPr>
            <p:cNvPr id="5" name="图片 4">
              <a:extLst>
                <a:ext uri="{FF2B5EF4-FFF2-40B4-BE49-F238E27FC236}">
                  <a16:creationId xmlns:a16="http://schemas.microsoft.com/office/drawing/2014/main" id="{DCB70178-135F-7199-7E83-DEE4BDE9638B}"/>
                </a:ext>
              </a:extLst>
            </p:cNvPr>
            <p:cNvPicPr>
              <a:picLocks noChangeAspect="1"/>
            </p:cNvPicPr>
            <p:nvPr/>
          </p:nvPicPr>
          <p:blipFill>
            <a:blip r:embed="rId3"/>
            <a:stretch>
              <a:fillRect/>
            </a:stretch>
          </p:blipFill>
          <p:spPr>
            <a:xfrm>
              <a:off x="4131365" y="2936452"/>
              <a:ext cx="2985052" cy="920556"/>
            </a:xfrm>
            <a:prstGeom prst="rect">
              <a:avLst/>
            </a:prstGeom>
          </p:spPr>
        </p:pic>
        <p:sp>
          <p:nvSpPr>
            <p:cNvPr id="7" name="文本框 6">
              <a:extLst>
                <a:ext uri="{FF2B5EF4-FFF2-40B4-BE49-F238E27FC236}">
                  <a16:creationId xmlns:a16="http://schemas.microsoft.com/office/drawing/2014/main" id="{93B0E92B-27B5-AAF2-FF6D-3A4A69777481}"/>
                </a:ext>
              </a:extLst>
            </p:cNvPr>
            <p:cNvSpPr txBox="1"/>
            <p:nvPr/>
          </p:nvSpPr>
          <p:spPr>
            <a:xfrm>
              <a:off x="3502138" y="3165897"/>
              <a:ext cx="629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 </a:t>
              </a:r>
              <a:r>
                <a:rPr kumimoji="0" lang="en-US" altLang="zh-CN" sz="24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pic>
        <p:nvPicPr>
          <p:cNvPr id="10" name="图片 9">
            <a:extLst>
              <a:ext uri="{FF2B5EF4-FFF2-40B4-BE49-F238E27FC236}">
                <a16:creationId xmlns:a16="http://schemas.microsoft.com/office/drawing/2014/main" id="{C3FB4398-E42D-8C8B-E1BF-8BF2A957D3B5}"/>
              </a:ext>
            </a:extLst>
          </p:cNvPr>
          <p:cNvPicPr>
            <a:picLocks noChangeAspect="1"/>
          </p:cNvPicPr>
          <p:nvPr/>
        </p:nvPicPr>
        <p:blipFill>
          <a:blip r:embed="rId4"/>
          <a:stretch>
            <a:fillRect/>
          </a:stretch>
        </p:blipFill>
        <p:spPr>
          <a:xfrm>
            <a:off x="4293704" y="5023046"/>
            <a:ext cx="3595926" cy="1577295"/>
          </a:xfrm>
          <a:prstGeom prst="rect">
            <a:avLst/>
          </a:prstGeom>
        </p:spPr>
      </p:pic>
      <p:sp>
        <p:nvSpPr>
          <p:cNvPr id="11" name="文本框 10">
            <a:extLst>
              <a:ext uri="{FF2B5EF4-FFF2-40B4-BE49-F238E27FC236}">
                <a16:creationId xmlns:a16="http://schemas.microsoft.com/office/drawing/2014/main" id="{E4CAD05E-DFEC-A0CE-EC7A-053B2584FA37}"/>
              </a:ext>
            </a:extLst>
          </p:cNvPr>
          <p:cNvSpPr txBox="1"/>
          <p:nvPr/>
        </p:nvSpPr>
        <p:spPr>
          <a:xfrm>
            <a:off x="3690729" y="4569968"/>
            <a:ext cx="4989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Example of  Matrix used in Machine Learning</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矩形: 圆角 11">
            <a:extLst>
              <a:ext uri="{FF2B5EF4-FFF2-40B4-BE49-F238E27FC236}">
                <a16:creationId xmlns:a16="http://schemas.microsoft.com/office/drawing/2014/main" id="{D6256B74-C88B-B687-0AD4-EC7FE9BED44E}"/>
              </a:ext>
            </a:extLst>
          </p:cNvPr>
          <p:cNvSpPr/>
          <p:nvPr/>
        </p:nvSpPr>
        <p:spPr>
          <a:xfrm>
            <a:off x="3621156" y="4486222"/>
            <a:ext cx="5125278" cy="2239618"/>
          </a:xfrm>
          <a:prstGeom prst="roundRect">
            <a:avLst>
              <a:gd name="adj" fmla="val 8560"/>
            </a:avLst>
          </a:prstGeom>
          <a:noFill/>
          <a:ln w="28575">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0855C134-0F2C-4741-95E8-C9AA87245C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0189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7334-DF6D-B2C2-D1C3-4658AE4472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160741-01FE-ACFB-1FAB-E585F72FF0FA}"/>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Matrix Arithmetic</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490F6191-A246-BFFF-5385-E688FEB1D1C3}"/>
              </a:ext>
            </a:extLst>
          </p:cNvPr>
          <p:cNvSpPr>
            <a:spLocks noGrp="1"/>
          </p:cNvSpPr>
          <p:nvPr>
            <p:ph idx="1"/>
          </p:nvPr>
        </p:nvSpPr>
        <p:spPr>
          <a:xfrm>
            <a:off x="838200" y="1659973"/>
            <a:ext cx="10515600" cy="4351338"/>
          </a:xfrm>
        </p:spPr>
        <p:txBody>
          <a:bodyPr>
            <a:normAutofit/>
          </a:bodyPr>
          <a:lstStyle/>
          <a:p>
            <a:r>
              <a:rPr lang="en-US" altLang="zh-CN" sz="2000" b="1" dirty="0">
                <a:latin typeface="Cambria" panose="02040503050406030204" pitchFamily="18" charset="0"/>
              </a:rPr>
              <a:t>Matrix times a Vector</a:t>
            </a:r>
            <a:endParaRPr lang="zh-CN" altLang="en-US" sz="2000" b="1" dirty="0">
              <a:latin typeface="Cambria" panose="02040503050406030204" pitchFamily="18" charset="0"/>
            </a:endParaRPr>
          </a:p>
        </p:txBody>
      </p:sp>
      <p:pic>
        <p:nvPicPr>
          <p:cNvPr id="5" name="图片 4">
            <a:extLst>
              <a:ext uri="{FF2B5EF4-FFF2-40B4-BE49-F238E27FC236}">
                <a16:creationId xmlns:a16="http://schemas.microsoft.com/office/drawing/2014/main" id="{4586D997-24A2-9E48-F9F5-5A451AF2B791}"/>
              </a:ext>
            </a:extLst>
          </p:cNvPr>
          <p:cNvPicPr>
            <a:picLocks noChangeAspect="1"/>
          </p:cNvPicPr>
          <p:nvPr/>
        </p:nvPicPr>
        <p:blipFill>
          <a:blip r:embed="rId2"/>
          <a:stretch>
            <a:fillRect/>
          </a:stretch>
        </p:blipFill>
        <p:spPr>
          <a:xfrm>
            <a:off x="2598699" y="2026288"/>
            <a:ext cx="6994602" cy="3375253"/>
          </a:xfrm>
          <a:prstGeom prst="rect">
            <a:avLst/>
          </a:prstGeom>
        </p:spPr>
      </p:pic>
      <p:sp>
        <p:nvSpPr>
          <p:cNvPr id="7" name="文本框 6">
            <a:extLst>
              <a:ext uri="{FF2B5EF4-FFF2-40B4-BE49-F238E27FC236}">
                <a16:creationId xmlns:a16="http://schemas.microsoft.com/office/drawing/2014/main" id="{F50D6C1B-66FB-C090-B72C-653BA2B45E0D}"/>
              </a:ext>
            </a:extLst>
          </p:cNvPr>
          <p:cNvSpPr txBox="1"/>
          <p:nvPr/>
        </p:nvSpPr>
        <p:spPr>
          <a:xfrm>
            <a:off x="838199" y="5504839"/>
            <a:ext cx="100617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Inner product interpretation</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The </a:t>
            </a:r>
            <a:r>
              <a:rPr kumimoji="0" lang="en-US" altLang="zh-CN"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i-th</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element of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y</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is the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dot product</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of the </a:t>
            </a:r>
            <a:r>
              <a:rPr kumimoji="0" lang="en-US" altLang="zh-CN"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i-th</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row of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with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ADBE17B1-51BF-EF08-6CBA-E3CB94557B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626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A333-F169-91DC-748F-BB8E0AA20F2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77299C-8231-94BA-8546-CE97F110564A}"/>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 of </a:t>
            </a:r>
            <a:r>
              <a:rPr lang="en-US" altLang="zh-CN" b="1" u="sng" dirty="0">
                <a:latin typeface="Cambria" panose="02040503050406030204" pitchFamily="18" charset="0"/>
              </a:rPr>
              <a:t>Inner</a:t>
            </a:r>
            <a:r>
              <a:rPr lang="en-US" altLang="zh-CN" b="1" dirty="0">
                <a:latin typeface="Cambria" panose="02040503050406030204" pitchFamily="18" charset="0"/>
              </a:rPr>
              <a:t> Product</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D54C139-AD53-75D8-C949-40D2D73D312D}"/>
              </a:ext>
            </a:extLst>
          </p:cNvPr>
          <p:cNvSpPr>
            <a:spLocks noGrp="1"/>
          </p:cNvSpPr>
          <p:nvPr>
            <p:ph idx="1"/>
          </p:nvPr>
        </p:nvSpPr>
        <p:spPr>
          <a:xfrm>
            <a:off x="838200" y="1659973"/>
            <a:ext cx="10515600" cy="4351338"/>
          </a:xfrm>
        </p:spPr>
        <p:txBody>
          <a:bodyPr>
            <a:normAutofit/>
          </a:bodyPr>
          <a:lstStyle/>
          <a:p>
            <a:r>
              <a:rPr lang="en-US" altLang="zh-CN" sz="2000" b="1" dirty="0">
                <a:latin typeface="Cambria" panose="02040503050406030204" pitchFamily="18" charset="0"/>
              </a:rPr>
              <a:t>Matrix times a Vector</a:t>
            </a:r>
            <a:endParaRPr lang="zh-CN" altLang="en-US" sz="2000" b="1" dirty="0">
              <a:latin typeface="Cambria" panose="02040503050406030204" pitchFamily="18" charset="0"/>
            </a:endParaRPr>
          </a:p>
        </p:txBody>
      </p:sp>
      <p:sp>
        <p:nvSpPr>
          <p:cNvPr id="7" name="文本框 6">
            <a:extLst>
              <a:ext uri="{FF2B5EF4-FFF2-40B4-BE49-F238E27FC236}">
                <a16:creationId xmlns:a16="http://schemas.microsoft.com/office/drawing/2014/main" id="{3FEB302C-071B-9C35-B6EF-E5645616F069}"/>
              </a:ext>
            </a:extLst>
          </p:cNvPr>
          <p:cNvSpPr txBox="1"/>
          <p:nvPr/>
        </p:nvSpPr>
        <p:spPr>
          <a:xfrm>
            <a:off x="1065141" y="5704029"/>
            <a:ext cx="1006171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a:t>
            </a:r>
            <a:r>
              <a:rPr kumimoji="0" lang="en-US" altLang="zh-CN"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i-th</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element of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y</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is the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dot product</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of the </a:t>
            </a:r>
            <a:r>
              <a:rPr kumimoji="0" lang="en-US" altLang="zh-CN" sz="1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i-th</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row</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of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with </a:t>
            </a: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x.</a:t>
            </a:r>
          </a:p>
        </p:txBody>
      </p:sp>
      <p:pic>
        <p:nvPicPr>
          <p:cNvPr id="5" name="图片 4">
            <a:extLst>
              <a:ext uri="{FF2B5EF4-FFF2-40B4-BE49-F238E27FC236}">
                <a16:creationId xmlns:a16="http://schemas.microsoft.com/office/drawing/2014/main" id="{DFF179B0-E23E-1F14-DB8A-E69D0FABCA08}"/>
              </a:ext>
            </a:extLst>
          </p:cNvPr>
          <p:cNvPicPr>
            <a:picLocks noChangeAspect="1"/>
          </p:cNvPicPr>
          <p:nvPr/>
        </p:nvPicPr>
        <p:blipFill>
          <a:blip r:embed="rId2"/>
          <a:stretch>
            <a:fillRect/>
          </a:stretch>
        </p:blipFill>
        <p:spPr>
          <a:xfrm>
            <a:off x="2239612" y="2215651"/>
            <a:ext cx="7712773" cy="3239981"/>
          </a:xfrm>
          <a:prstGeom prst="rect">
            <a:avLst/>
          </a:prstGeom>
        </p:spPr>
      </p:pic>
      <p:sp>
        <p:nvSpPr>
          <p:cNvPr id="4" name="灯片编号占位符 3">
            <a:extLst>
              <a:ext uri="{FF2B5EF4-FFF2-40B4-BE49-F238E27FC236}">
                <a16:creationId xmlns:a16="http://schemas.microsoft.com/office/drawing/2014/main" id="{607F7464-4963-EB83-68D6-7990F3BC9A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454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E3876-5F56-1BF1-3669-F8A6E14AC9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F83276-0672-8185-44DF-58EE42F88471}"/>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Example of </a:t>
            </a:r>
            <a:r>
              <a:rPr lang="en-US" altLang="zh-CN" b="1" u="sng" dirty="0">
                <a:latin typeface="Cambria" panose="02040503050406030204" pitchFamily="18" charset="0"/>
              </a:rPr>
              <a:t>Inner</a:t>
            </a:r>
            <a:r>
              <a:rPr lang="en-US" altLang="zh-CN" b="1" dirty="0">
                <a:latin typeface="Cambria" panose="02040503050406030204" pitchFamily="18" charset="0"/>
              </a:rPr>
              <a:t> Product</a:t>
            </a:r>
            <a:endParaRPr lang="zh-CN" altLang="en-US" b="1" dirty="0">
              <a:latin typeface="Cambria" panose="02040503050406030204" pitchFamily="18" charset="0"/>
            </a:endParaRPr>
          </a:p>
        </p:txBody>
      </p:sp>
      <p:pic>
        <p:nvPicPr>
          <p:cNvPr id="10" name="图片 9">
            <a:extLst>
              <a:ext uri="{FF2B5EF4-FFF2-40B4-BE49-F238E27FC236}">
                <a16:creationId xmlns:a16="http://schemas.microsoft.com/office/drawing/2014/main" id="{5CC9E775-A711-2735-224D-DC76260B63B3}"/>
              </a:ext>
            </a:extLst>
          </p:cNvPr>
          <p:cNvPicPr>
            <a:picLocks noChangeAspect="1"/>
          </p:cNvPicPr>
          <p:nvPr/>
        </p:nvPicPr>
        <p:blipFill>
          <a:blip r:embed="rId2"/>
          <a:stretch>
            <a:fillRect/>
          </a:stretch>
        </p:blipFill>
        <p:spPr>
          <a:xfrm>
            <a:off x="6060726" y="4060667"/>
            <a:ext cx="5221358" cy="2193388"/>
          </a:xfrm>
          <a:prstGeom prst="rect">
            <a:avLst/>
          </a:prstGeom>
        </p:spPr>
      </p:pic>
      <p:pic>
        <p:nvPicPr>
          <p:cNvPr id="12" name="图片 11">
            <a:extLst>
              <a:ext uri="{FF2B5EF4-FFF2-40B4-BE49-F238E27FC236}">
                <a16:creationId xmlns:a16="http://schemas.microsoft.com/office/drawing/2014/main" id="{1BA32C49-90F5-7456-BA85-66F5BC4FED0F}"/>
              </a:ext>
            </a:extLst>
          </p:cNvPr>
          <p:cNvPicPr>
            <a:picLocks noChangeAspect="1"/>
          </p:cNvPicPr>
          <p:nvPr/>
        </p:nvPicPr>
        <p:blipFill>
          <a:blip r:embed="rId3"/>
          <a:stretch>
            <a:fillRect/>
          </a:stretch>
        </p:blipFill>
        <p:spPr>
          <a:xfrm>
            <a:off x="1127443" y="1904048"/>
            <a:ext cx="2910112" cy="3756992"/>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D206C59-7A15-9B25-F568-8307B8C55D36}"/>
                  </a:ext>
                </a:extLst>
              </p:cNvPr>
              <p:cNvSpPr txBox="1"/>
              <p:nvPr/>
            </p:nvSpPr>
            <p:spPr>
              <a:xfrm>
                <a:off x="909916" y="6066920"/>
                <a:ext cx="1065792" cy="374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𝒙</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6CC26F35-BC1D-4293-6D65-474757D6F667}"/>
                  </a:ext>
                </a:extLst>
              </p:cNvPr>
              <p:cNvSpPr txBox="1">
                <a:spLocks noRot="1" noChangeAspect="1" noMove="1" noResize="1" noEditPoints="1" noAdjustHandles="1" noChangeArrowheads="1" noChangeShapeType="1" noTextEdit="1"/>
              </p:cNvSpPr>
              <p:nvPr/>
            </p:nvSpPr>
            <p:spPr>
              <a:xfrm>
                <a:off x="909916" y="6066920"/>
                <a:ext cx="1065792" cy="3742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657914-5D99-DFE3-6D1A-B788E4EB45B5}"/>
                  </a:ext>
                </a:extLst>
              </p:cNvPr>
              <p:cNvSpPr txBox="1"/>
              <p:nvPr/>
            </p:nvSpPr>
            <p:spPr>
              <a:xfrm>
                <a:off x="3189290" y="6066920"/>
                <a:ext cx="1065792" cy="3742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𝒚</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1A657914-5D99-DFE3-6D1A-B788E4EB45B5}"/>
                  </a:ext>
                </a:extLst>
              </p:cNvPr>
              <p:cNvSpPr txBox="1">
                <a:spLocks noRot="1" noChangeAspect="1" noMove="1" noResize="1" noEditPoints="1" noAdjustHandles="1" noChangeArrowheads="1" noChangeShapeType="1" noTextEdit="1"/>
              </p:cNvSpPr>
              <p:nvPr/>
            </p:nvSpPr>
            <p:spPr>
              <a:xfrm>
                <a:off x="3189290" y="6066920"/>
                <a:ext cx="1065792" cy="374270"/>
              </a:xfrm>
              <a:prstGeom prst="rect">
                <a:avLst/>
              </a:prstGeom>
              <a:blipFill>
                <a:blip r:embed="rId5"/>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893D95D-F933-F1DF-4660-4E6D9C64FDED}"/>
                  </a:ext>
                </a:extLst>
              </p:cNvPr>
              <p:cNvSpPr txBox="1"/>
              <p:nvPr/>
            </p:nvSpPr>
            <p:spPr>
              <a:xfrm>
                <a:off x="1911022" y="6071858"/>
                <a:ext cx="13429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𝑾</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14F9F012-2561-6B65-F6DE-E8B55249C93E}"/>
                  </a:ext>
                </a:extLst>
              </p:cNvPr>
              <p:cNvSpPr txBox="1">
                <a:spLocks noRot="1" noChangeAspect="1" noMove="1" noResize="1" noEditPoints="1" noAdjustHandles="1" noChangeArrowheads="1" noChangeShapeType="1" noTextEdit="1"/>
              </p:cNvSpPr>
              <p:nvPr/>
            </p:nvSpPr>
            <p:spPr>
              <a:xfrm>
                <a:off x="1911022" y="6071858"/>
                <a:ext cx="1342954" cy="369332"/>
              </a:xfrm>
              <a:prstGeom prst="rect">
                <a:avLst/>
              </a:prstGeom>
              <a:blipFill>
                <a:blip r:embed="rId6"/>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752F7942-93FF-344C-EB38-1312D87C5555}"/>
              </a:ext>
            </a:extLst>
          </p:cNvPr>
          <p:cNvCxnSpPr>
            <a:cxnSpLocks/>
          </p:cNvCxnSpPr>
          <p:nvPr/>
        </p:nvCxnSpPr>
        <p:spPr>
          <a:xfrm>
            <a:off x="1422934" y="5661040"/>
            <a:ext cx="0" cy="46787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4C7F955-286E-EEA0-0645-A52B8C7D64DB}"/>
              </a:ext>
            </a:extLst>
          </p:cNvPr>
          <p:cNvCxnSpPr>
            <a:cxnSpLocks/>
            <a:endCxn id="16" idx="0"/>
          </p:cNvCxnSpPr>
          <p:nvPr/>
        </p:nvCxnSpPr>
        <p:spPr>
          <a:xfrm>
            <a:off x="2582499" y="5234609"/>
            <a:ext cx="0" cy="83724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E0D800B-A046-C13A-805F-165A7B8FC498}"/>
              </a:ext>
            </a:extLst>
          </p:cNvPr>
          <p:cNvCxnSpPr>
            <a:cxnSpLocks/>
            <a:endCxn id="15" idx="0"/>
          </p:cNvCxnSpPr>
          <p:nvPr/>
        </p:nvCxnSpPr>
        <p:spPr>
          <a:xfrm>
            <a:off x="3722186" y="5400261"/>
            <a:ext cx="0" cy="66665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BE9E00F-6CED-A2EB-5AFF-277E1FB26992}"/>
              </a:ext>
            </a:extLst>
          </p:cNvPr>
          <p:cNvSpPr txBox="1"/>
          <p:nvPr/>
        </p:nvSpPr>
        <p:spPr>
          <a:xfrm>
            <a:off x="909916" y="1431531"/>
            <a:ext cx="30364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Two-layer linear network</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p:pic>
        <p:nvPicPr>
          <p:cNvPr id="29" name="图片 28">
            <a:extLst>
              <a:ext uri="{FF2B5EF4-FFF2-40B4-BE49-F238E27FC236}">
                <a16:creationId xmlns:a16="http://schemas.microsoft.com/office/drawing/2014/main" id="{D5FE8170-C95B-C500-AC56-D9647D67A188}"/>
              </a:ext>
            </a:extLst>
          </p:cNvPr>
          <p:cNvPicPr>
            <a:picLocks noChangeAspect="1"/>
          </p:cNvPicPr>
          <p:nvPr/>
        </p:nvPicPr>
        <p:blipFill>
          <a:blip r:embed="rId7"/>
          <a:stretch>
            <a:fillRect/>
          </a:stretch>
        </p:blipFill>
        <p:spPr>
          <a:xfrm>
            <a:off x="7962414" y="2266422"/>
            <a:ext cx="2109238" cy="1067714"/>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DB6EF9A-2AB2-4D15-89B3-6E57581EE225}"/>
                  </a:ext>
                </a:extLst>
              </p:cNvPr>
              <p:cNvSpPr txBox="1"/>
              <p:nvPr/>
            </p:nvSpPr>
            <p:spPr>
              <a:xfrm>
                <a:off x="5910470" y="172958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What is the response of element </a:t>
                </a:r>
                <a14:m>
                  <m:oMath xmlns:m="http://schemas.openxmlformats.org/officeDocument/2006/math">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𝒚</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mn-cs"/>
                          </a:rPr>
                          <m:t>𝒊</m:t>
                        </m:r>
                      </m:sub>
                    </m:sSub>
                  </m:oMath>
                </a14:m>
                <a:r>
                  <a:rPr kumimoji="0" lang="en-US" altLang="zh-CN" sz="1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of the second layer?</a:t>
                </a:r>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xmlns="">
          <p:sp>
            <p:nvSpPr>
              <p:cNvPr id="31" name="文本框 30">
                <a:extLst>
                  <a:ext uri="{FF2B5EF4-FFF2-40B4-BE49-F238E27FC236}">
                    <a16:creationId xmlns:a16="http://schemas.microsoft.com/office/drawing/2014/main" id="{DAE8D16F-2A3E-5E89-F580-04B2E204E1A1}"/>
                  </a:ext>
                </a:extLst>
              </p:cNvPr>
              <p:cNvSpPr txBox="1">
                <a:spLocks noRot="1" noChangeAspect="1" noMove="1" noResize="1" noEditPoints="1" noAdjustHandles="1" noChangeArrowheads="1" noChangeShapeType="1" noTextEdit="1"/>
              </p:cNvSpPr>
              <p:nvPr/>
            </p:nvSpPr>
            <p:spPr>
              <a:xfrm>
                <a:off x="5910470" y="1729586"/>
                <a:ext cx="6096000" cy="369332"/>
              </a:xfrm>
              <a:prstGeom prst="rect">
                <a:avLst/>
              </a:prstGeom>
              <a:blipFill>
                <a:blip r:embed="rId8"/>
                <a:stretch>
                  <a:fillRect l="-900" t="-11667" b="-2500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DAE439A1-4BA2-F026-8FEC-6AD91EE531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821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441D-CF0B-FBF4-86C9-726CB9F7366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697B252-B3B1-5DE5-A853-AB7BA13C739D}"/>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Matrix Arithmetic</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6FBCF943-E7A3-3D28-ADE3-7A94D3225FD2}"/>
              </a:ext>
            </a:extLst>
          </p:cNvPr>
          <p:cNvSpPr>
            <a:spLocks noGrp="1"/>
          </p:cNvSpPr>
          <p:nvPr>
            <p:ph idx="1"/>
          </p:nvPr>
        </p:nvSpPr>
        <p:spPr>
          <a:xfrm>
            <a:off x="838200" y="1659973"/>
            <a:ext cx="10515600" cy="4351338"/>
          </a:xfrm>
        </p:spPr>
        <p:txBody>
          <a:bodyPr>
            <a:normAutofit/>
          </a:bodyPr>
          <a:lstStyle/>
          <a:p>
            <a:r>
              <a:rPr lang="en-US" altLang="zh-CN" sz="2000" b="1" dirty="0">
                <a:latin typeface="Cambria" panose="02040503050406030204" pitchFamily="18" charset="0"/>
              </a:rPr>
              <a:t>Matrix times a Matrix</a:t>
            </a:r>
            <a:endParaRPr lang="zh-CN" altLang="en-US" sz="2000"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B94D58B-0312-080F-47C3-C0829F92A182}"/>
                  </a:ext>
                </a:extLst>
              </p:cNvPr>
              <p:cNvSpPr txBox="1"/>
              <p:nvPr/>
            </p:nvSpPr>
            <p:spPr>
              <a:xfrm>
                <a:off x="838200" y="4677028"/>
                <a:ext cx="100617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The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column size</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of the matrix </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oMath>
                </a14:m>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must equal to the </a:t>
                </a:r>
                <a:r>
                  <a:rPr kumimoji="0" lang="en-US" altLang="zh-CN" sz="1800" b="0" i="0" u="sng"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row size</a:t>
                </a: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of the matrix </a:t>
                </a:r>
                <a14:m>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𝑩</m:t>
                    </m:r>
                  </m:oMath>
                </a14:m>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Matrix multiplication doesn’t (generally) commute, </a:t>
                </a:r>
                <a14:m>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𝑨𝑩</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𝑩𝑨</m:t>
                    </m:r>
                  </m:oMath>
                </a14:m>
                <a:endParaRPr kumimoji="0" lang="zh-CN" altLang="en-US" sz="1800" b="1"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endParaRPr>
              </a:p>
            </p:txBody>
          </p:sp>
        </mc:Choice>
        <mc:Fallback xmlns="">
          <p:sp>
            <p:nvSpPr>
              <p:cNvPr id="7" name="文本框 6">
                <a:extLst>
                  <a:ext uri="{FF2B5EF4-FFF2-40B4-BE49-F238E27FC236}">
                    <a16:creationId xmlns:a16="http://schemas.microsoft.com/office/drawing/2014/main" id="{D11E7470-BBF1-3435-E053-CC0D950A96CB}"/>
                  </a:ext>
                </a:extLst>
              </p:cNvPr>
              <p:cNvSpPr txBox="1">
                <a:spLocks noRot="1" noChangeAspect="1" noMove="1" noResize="1" noEditPoints="1" noAdjustHandles="1" noChangeArrowheads="1" noChangeShapeType="1" noTextEdit="1"/>
              </p:cNvSpPr>
              <p:nvPr/>
            </p:nvSpPr>
            <p:spPr>
              <a:xfrm>
                <a:off x="838200" y="4677028"/>
                <a:ext cx="10061713" cy="646331"/>
              </a:xfrm>
              <a:prstGeom prst="rect">
                <a:avLst/>
              </a:prstGeom>
              <a:blipFill>
                <a:blip r:embed="rId2"/>
                <a:stretch>
                  <a:fillRect l="-424" t="-5660" b="-1320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BA21F47-DC25-62EB-743D-45CF1ACAE4D1}"/>
              </a:ext>
            </a:extLst>
          </p:cNvPr>
          <p:cNvPicPr>
            <a:picLocks noChangeAspect="1"/>
          </p:cNvPicPr>
          <p:nvPr/>
        </p:nvPicPr>
        <p:blipFill>
          <a:blip r:embed="rId3"/>
          <a:stretch>
            <a:fillRect/>
          </a:stretch>
        </p:blipFill>
        <p:spPr>
          <a:xfrm>
            <a:off x="1272209" y="2445027"/>
            <a:ext cx="3086294" cy="1457464"/>
          </a:xfrm>
          <a:prstGeom prst="rect">
            <a:avLst/>
          </a:prstGeom>
        </p:spPr>
      </p:pic>
      <p:pic>
        <p:nvPicPr>
          <p:cNvPr id="9" name="图片 8">
            <a:extLst>
              <a:ext uri="{FF2B5EF4-FFF2-40B4-BE49-F238E27FC236}">
                <a16:creationId xmlns:a16="http://schemas.microsoft.com/office/drawing/2014/main" id="{D61C75C6-76D9-2C73-5FDE-1A5DA2E82B44}"/>
              </a:ext>
            </a:extLst>
          </p:cNvPr>
          <p:cNvPicPr>
            <a:picLocks noChangeAspect="1"/>
          </p:cNvPicPr>
          <p:nvPr/>
        </p:nvPicPr>
        <p:blipFill>
          <a:blip r:embed="rId4"/>
          <a:stretch>
            <a:fillRect/>
          </a:stretch>
        </p:blipFill>
        <p:spPr>
          <a:xfrm>
            <a:off x="4555568" y="2439769"/>
            <a:ext cx="3080862" cy="1457465"/>
          </a:xfrm>
          <a:prstGeom prst="rect">
            <a:avLst/>
          </a:prstGeom>
        </p:spPr>
      </p:pic>
      <p:pic>
        <p:nvPicPr>
          <p:cNvPr id="11" name="图片 10">
            <a:extLst>
              <a:ext uri="{FF2B5EF4-FFF2-40B4-BE49-F238E27FC236}">
                <a16:creationId xmlns:a16="http://schemas.microsoft.com/office/drawing/2014/main" id="{DB925353-D585-EB69-28E2-513202B58980}"/>
              </a:ext>
            </a:extLst>
          </p:cNvPr>
          <p:cNvPicPr>
            <a:picLocks noChangeAspect="1"/>
          </p:cNvPicPr>
          <p:nvPr/>
        </p:nvPicPr>
        <p:blipFill>
          <a:blip r:embed="rId5"/>
          <a:stretch>
            <a:fillRect/>
          </a:stretch>
        </p:blipFill>
        <p:spPr>
          <a:xfrm>
            <a:off x="7759267" y="2439768"/>
            <a:ext cx="3471695" cy="145746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3E62360-E9F8-E549-D1B9-475948190710}"/>
                  </a:ext>
                </a:extLst>
              </p:cNvPr>
              <p:cNvSpPr txBox="1"/>
              <p:nvPr/>
            </p:nvSpPr>
            <p:spPr>
              <a:xfrm>
                <a:off x="2175498" y="4052590"/>
                <a:ext cx="13562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𝑨</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343C9A8B-2E97-7B3F-F8C2-3711E4F8A854}"/>
                  </a:ext>
                </a:extLst>
              </p:cNvPr>
              <p:cNvSpPr txBox="1">
                <a:spLocks noRot="1" noChangeAspect="1" noMove="1" noResize="1" noEditPoints="1" noAdjustHandles="1" noChangeArrowheads="1" noChangeShapeType="1" noTextEdit="1"/>
              </p:cNvSpPr>
              <p:nvPr/>
            </p:nvSpPr>
            <p:spPr>
              <a:xfrm>
                <a:off x="2175498" y="4052590"/>
                <a:ext cx="135620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2D34072-214C-E2CC-B7DF-82DA14673447}"/>
                  </a:ext>
                </a:extLst>
              </p:cNvPr>
              <p:cNvSpPr txBox="1"/>
              <p:nvPr/>
            </p:nvSpPr>
            <p:spPr>
              <a:xfrm>
                <a:off x="5250002" y="4052590"/>
                <a:ext cx="13562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𝑩</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3" name="文本框 12">
                <a:extLst>
                  <a:ext uri="{FF2B5EF4-FFF2-40B4-BE49-F238E27FC236}">
                    <a16:creationId xmlns:a16="http://schemas.microsoft.com/office/drawing/2014/main" id="{2542CD70-4876-5041-C334-86D4D9AB9391}"/>
                  </a:ext>
                </a:extLst>
              </p:cNvPr>
              <p:cNvSpPr txBox="1">
                <a:spLocks noRot="1" noChangeAspect="1" noMove="1" noResize="1" noEditPoints="1" noAdjustHandles="1" noChangeArrowheads="1" noChangeShapeType="1" noTextEdit="1"/>
              </p:cNvSpPr>
              <p:nvPr/>
            </p:nvSpPr>
            <p:spPr>
              <a:xfrm>
                <a:off x="5250002" y="4052590"/>
                <a:ext cx="1356206"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EA3AE47-E313-570C-10AD-EFDF5E133C9F}"/>
                  </a:ext>
                </a:extLst>
              </p:cNvPr>
              <p:cNvSpPr txBox="1"/>
              <p:nvPr/>
            </p:nvSpPr>
            <p:spPr>
              <a:xfrm>
                <a:off x="9139515" y="4052590"/>
                <a:ext cx="13562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𝑪</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ℝ</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𝑀</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B8849CB7-D79C-68EF-9CBE-302397C0C8E3}"/>
                  </a:ext>
                </a:extLst>
              </p:cNvPr>
              <p:cNvSpPr txBox="1">
                <a:spLocks noRot="1" noChangeAspect="1" noMove="1" noResize="1" noEditPoints="1" noAdjustHandles="1" noChangeArrowheads="1" noChangeShapeType="1" noTextEdit="1"/>
              </p:cNvSpPr>
              <p:nvPr/>
            </p:nvSpPr>
            <p:spPr>
              <a:xfrm>
                <a:off x="9139515" y="4052590"/>
                <a:ext cx="1356206" cy="369332"/>
              </a:xfrm>
              <a:prstGeom prst="rect">
                <a:avLst/>
              </a:prstGeom>
              <a:blipFill>
                <a:blip r:embed="rId8"/>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F322B33-6EB9-969B-4678-FBDF849CE8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Rectangle 5">
            <a:extLst>
              <a:ext uri="{FF2B5EF4-FFF2-40B4-BE49-F238E27FC236}">
                <a16:creationId xmlns:a16="http://schemas.microsoft.com/office/drawing/2014/main" id="{EC9206DB-C681-1D68-F771-CF9086ED2D4D}"/>
              </a:ext>
            </a:extLst>
          </p:cNvPr>
          <p:cNvSpPr/>
          <p:nvPr/>
        </p:nvSpPr>
        <p:spPr>
          <a:xfrm>
            <a:off x="1272210" y="2372460"/>
            <a:ext cx="3080862" cy="38277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F9C719-8630-697D-967D-D9715039CE68}"/>
              </a:ext>
            </a:extLst>
          </p:cNvPr>
          <p:cNvSpPr/>
          <p:nvPr/>
        </p:nvSpPr>
        <p:spPr>
          <a:xfrm rot="16200000">
            <a:off x="4216772" y="2864003"/>
            <a:ext cx="1524773" cy="5416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7D20B-19E3-6C13-8BCD-541F1E95D05A}"/>
              </a:ext>
            </a:extLst>
          </p:cNvPr>
          <p:cNvSpPr/>
          <p:nvPr/>
        </p:nvSpPr>
        <p:spPr>
          <a:xfrm rot="16200000">
            <a:off x="8355440" y="2293002"/>
            <a:ext cx="382772" cy="5416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39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29FB-A876-54D4-88C7-983800CB4D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9535CA-74A4-ADA6-D9B2-51A1747CEA7A}"/>
              </a:ext>
            </a:extLst>
          </p:cNvPr>
          <p:cNvSpPr>
            <a:spLocks noGrp="1"/>
          </p:cNvSpPr>
          <p:nvPr>
            <p:ph type="title"/>
          </p:nvPr>
        </p:nvSpPr>
        <p:spPr>
          <a:xfrm>
            <a:off x="838200" y="272360"/>
            <a:ext cx="10515600" cy="1325563"/>
          </a:xfrm>
        </p:spPr>
        <p:txBody>
          <a:bodyPr>
            <a:normAutofit fontScale="90000"/>
          </a:bodyPr>
          <a:lstStyle/>
          <a:p>
            <a:r>
              <a:rPr lang="en-US" altLang="zh-CN" b="1" dirty="0">
                <a:latin typeface="Cambria" panose="02040503050406030204" pitchFamily="18" charset="0"/>
              </a:rPr>
              <a:t>Could the convolution operation represent in a matrix multiplication form?</a:t>
            </a:r>
          </a:p>
        </p:txBody>
      </p:sp>
      <p:sp>
        <p:nvSpPr>
          <p:cNvPr id="3" name="灯片编号占位符 2">
            <a:extLst>
              <a:ext uri="{FF2B5EF4-FFF2-40B4-BE49-F238E27FC236}">
                <a16:creationId xmlns:a16="http://schemas.microsoft.com/office/drawing/2014/main" id="{64ACA234-F8AD-A3B9-CF29-A463BBF49D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5" name="Picture 4">
            <a:extLst>
              <a:ext uri="{FF2B5EF4-FFF2-40B4-BE49-F238E27FC236}">
                <a16:creationId xmlns:a16="http://schemas.microsoft.com/office/drawing/2014/main" id="{47C4452E-8D8E-85C9-AD0E-1AAD33C72FB5}"/>
              </a:ext>
            </a:extLst>
          </p:cNvPr>
          <p:cNvPicPr>
            <a:picLocks noChangeAspect="1"/>
          </p:cNvPicPr>
          <p:nvPr/>
        </p:nvPicPr>
        <p:blipFill>
          <a:blip r:embed="rId2"/>
          <a:stretch>
            <a:fillRect/>
          </a:stretch>
        </p:blipFill>
        <p:spPr>
          <a:xfrm>
            <a:off x="1040528" y="3765550"/>
            <a:ext cx="3457575" cy="2590800"/>
          </a:xfrm>
          <a:prstGeom prst="rect">
            <a:avLst/>
          </a:prstGeom>
        </p:spPr>
      </p:pic>
      <p:graphicFrame>
        <p:nvGraphicFramePr>
          <p:cNvPr id="11" name="Object 10">
            <a:extLst>
              <a:ext uri="{FF2B5EF4-FFF2-40B4-BE49-F238E27FC236}">
                <a16:creationId xmlns:a16="http://schemas.microsoft.com/office/drawing/2014/main" id="{E36DE2A2-5991-1949-0E84-D3F5EDD00D6F}"/>
              </a:ext>
            </a:extLst>
          </p:cNvPr>
          <p:cNvGraphicFramePr>
            <a:graphicFrameLocks noChangeAspect="1"/>
          </p:cNvGraphicFramePr>
          <p:nvPr>
            <p:extLst>
              <p:ext uri="{D42A27DB-BD31-4B8C-83A1-F6EECF244321}">
                <p14:modId xmlns:p14="http://schemas.microsoft.com/office/powerpoint/2010/main" val="3993449048"/>
              </p:ext>
            </p:extLst>
          </p:nvPr>
        </p:nvGraphicFramePr>
        <p:xfrm>
          <a:off x="6249422" y="2772361"/>
          <a:ext cx="3948125" cy="558076"/>
        </p:xfrm>
        <a:graphic>
          <a:graphicData uri="http://schemas.openxmlformats.org/presentationml/2006/ole">
            <mc:AlternateContent xmlns:mc="http://schemas.openxmlformats.org/markup-compatibility/2006">
              <mc:Choice xmlns:v="urn:schemas-microsoft-com:vml" Requires="v">
                <p:oleObj name="AxMath" r:id="rId3" imgW="2863440" imgH="405360" progId="Equation.AxMath">
                  <p:embed/>
                </p:oleObj>
              </mc:Choice>
              <mc:Fallback>
                <p:oleObj name="AxMath" r:id="rId3" imgW="2863440" imgH="405360" progId="Equation.AxMath">
                  <p:embed/>
                  <p:pic>
                    <p:nvPicPr>
                      <p:cNvPr id="11" name="Object 10">
                        <a:extLst>
                          <a:ext uri="{FF2B5EF4-FFF2-40B4-BE49-F238E27FC236}">
                            <a16:creationId xmlns:a16="http://schemas.microsoft.com/office/drawing/2014/main" id="{E36DE2A2-5991-1949-0E84-D3F5EDD00D6F}"/>
                          </a:ext>
                        </a:extLst>
                      </p:cNvPr>
                      <p:cNvPicPr/>
                      <p:nvPr/>
                    </p:nvPicPr>
                    <p:blipFill>
                      <a:blip r:embed="rId4"/>
                      <a:stretch>
                        <a:fillRect/>
                      </a:stretch>
                    </p:blipFill>
                    <p:spPr>
                      <a:xfrm>
                        <a:off x="6249422" y="2772361"/>
                        <a:ext cx="3948125" cy="558076"/>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CA0584D-A8C7-A9C0-DD21-706BED6477C8}"/>
              </a:ext>
            </a:extLst>
          </p:cNvPr>
          <p:cNvGraphicFramePr>
            <a:graphicFrameLocks noChangeAspect="1"/>
          </p:cNvGraphicFramePr>
          <p:nvPr>
            <p:extLst>
              <p:ext uri="{D42A27DB-BD31-4B8C-83A1-F6EECF244321}">
                <p14:modId xmlns:p14="http://schemas.microsoft.com/office/powerpoint/2010/main" val="1278755952"/>
              </p:ext>
            </p:extLst>
          </p:nvPr>
        </p:nvGraphicFramePr>
        <p:xfrm>
          <a:off x="1385955" y="2772361"/>
          <a:ext cx="2535836" cy="599126"/>
        </p:xfrm>
        <a:graphic>
          <a:graphicData uri="http://schemas.openxmlformats.org/presentationml/2006/ole">
            <mc:AlternateContent xmlns:mc="http://schemas.openxmlformats.org/markup-compatibility/2006">
              <mc:Choice xmlns:v="urn:schemas-microsoft-com:vml" Requires="v">
                <p:oleObj name="AxMath" r:id="rId5" imgW="1734120" imgH="410040" progId="Equation.AxMath">
                  <p:embed/>
                </p:oleObj>
              </mc:Choice>
              <mc:Fallback>
                <p:oleObj name="AxMath" r:id="rId5" imgW="1734120" imgH="410040" progId="Equation.AxMath">
                  <p:embed/>
                  <p:pic>
                    <p:nvPicPr>
                      <p:cNvPr id="12" name="Object 11">
                        <a:extLst>
                          <a:ext uri="{FF2B5EF4-FFF2-40B4-BE49-F238E27FC236}">
                            <a16:creationId xmlns:a16="http://schemas.microsoft.com/office/drawing/2014/main" id="{CCA0584D-A8C7-A9C0-DD21-706BED6477C8}"/>
                          </a:ext>
                        </a:extLst>
                      </p:cNvPr>
                      <p:cNvPicPr/>
                      <p:nvPr/>
                    </p:nvPicPr>
                    <p:blipFill>
                      <a:blip r:embed="rId6"/>
                      <a:stretch>
                        <a:fillRect/>
                      </a:stretch>
                    </p:blipFill>
                    <p:spPr>
                      <a:xfrm>
                        <a:off x="1385955" y="2772361"/>
                        <a:ext cx="2535836" cy="599126"/>
                      </a:xfrm>
                      <a:prstGeom prst="rect">
                        <a:avLst/>
                      </a:prstGeom>
                    </p:spPr>
                  </p:pic>
                </p:oleObj>
              </mc:Fallback>
            </mc:AlternateContent>
          </a:graphicData>
        </a:graphic>
      </p:graphicFrame>
      <p:sp>
        <p:nvSpPr>
          <p:cNvPr id="13" name="内容占位符 2">
            <a:extLst>
              <a:ext uri="{FF2B5EF4-FFF2-40B4-BE49-F238E27FC236}">
                <a16:creationId xmlns:a16="http://schemas.microsoft.com/office/drawing/2014/main" id="{8673CFD3-C95B-E88B-A4D7-1442B3102933}"/>
              </a:ext>
            </a:extLst>
          </p:cNvPr>
          <p:cNvSpPr>
            <a:spLocks noGrp="1"/>
          </p:cNvSpPr>
          <p:nvPr>
            <p:ph idx="1"/>
          </p:nvPr>
        </p:nvSpPr>
        <p:spPr>
          <a:xfrm>
            <a:off x="838200" y="1991986"/>
            <a:ext cx="10515600" cy="4351338"/>
          </a:xfrm>
        </p:spPr>
        <p:txBody>
          <a:bodyPr>
            <a:normAutofit/>
          </a:bodyPr>
          <a:lstStyle/>
          <a:p>
            <a:r>
              <a:rPr lang="en-US" altLang="zh-CN" sz="2000" b="1" dirty="0">
                <a:latin typeface="Cambria" panose="02040503050406030204" pitchFamily="18" charset="0"/>
              </a:rPr>
              <a:t>1-D convolution</a:t>
            </a:r>
            <a:endParaRPr lang="zh-CN" altLang="en-US" sz="2000" b="1" dirty="0">
              <a:latin typeface="Cambria" panose="02040503050406030204" pitchFamily="18" charset="0"/>
            </a:endParaRPr>
          </a:p>
        </p:txBody>
      </p:sp>
      <p:sp>
        <p:nvSpPr>
          <p:cNvPr id="14" name="内容占位符 2">
            <a:extLst>
              <a:ext uri="{FF2B5EF4-FFF2-40B4-BE49-F238E27FC236}">
                <a16:creationId xmlns:a16="http://schemas.microsoft.com/office/drawing/2014/main" id="{C058936D-1C80-21EE-53C5-4D3446B27F2B}"/>
              </a:ext>
            </a:extLst>
          </p:cNvPr>
          <p:cNvSpPr txBox="1">
            <a:spLocks/>
          </p:cNvSpPr>
          <p:nvPr/>
        </p:nvSpPr>
        <p:spPr>
          <a:xfrm>
            <a:off x="5893672" y="1991986"/>
            <a:ext cx="59531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latin typeface="Cambria" panose="02040503050406030204" pitchFamily="18" charset="0"/>
              </a:rPr>
              <a:t>2-D convolution</a:t>
            </a:r>
            <a:endParaRPr lang="zh-CN" altLang="en-US" sz="2000" b="1" dirty="0">
              <a:latin typeface="Cambria" panose="02040503050406030204" pitchFamily="18" charset="0"/>
            </a:endParaRPr>
          </a:p>
        </p:txBody>
      </p:sp>
      <p:pic>
        <p:nvPicPr>
          <p:cNvPr id="22" name="Picture 21" descr="A diagram of a diagram of a diagram">
            <a:extLst>
              <a:ext uri="{FF2B5EF4-FFF2-40B4-BE49-F238E27FC236}">
                <a16:creationId xmlns:a16="http://schemas.microsoft.com/office/drawing/2014/main" id="{55762E79-2669-2A69-1B82-EB58B2A5E6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422" y="3685247"/>
            <a:ext cx="3671703" cy="2751405"/>
          </a:xfrm>
          <a:prstGeom prst="rect">
            <a:avLst/>
          </a:prstGeom>
        </p:spPr>
      </p:pic>
    </p:spTree>
    <p:extLst>
      <p:ext uri="{BB962C8B-B14F-4D97-AF65-F5344CB8AC3E}">
        <p14:creationId xmlns:p14="http://schemas.microsoft.com/office/powerpoint/2010/main" val="1593574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F8E3-6F51-3067-59B5-8BC341C8DF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C20040-D731-C20D-5994-2618BB91CC0C}"/>
              </a:ext>
            </a:extLst>
          </p:cNvPr>
          <p:cNvSpPr>
            <a:spLocks noGrp="1"/>
          </p:cNvSpPr>
          <p:nvPr>
            <p:ph type="title"/>
          </p:nvPr>
        </p:nvSpPr>
        <p:spPr>
          <a:xfrm>
            <a:off x="838200" y="272360"/>
            <a:ext cx="10515600" cy="1325563"/>
          </a:xfrm>
        </p:spPr>
        <p:txBody>
          <a:bodyPr>
            <a:normAutofit fontScale="90000"/>
          </a:bodyPr>
          <a:lstStyle/>
          <a:p>
            <a:r>
              <a:rPr lang="en-US" altLang="zh-CN" b="1" dirty="0">
                <a:latin typeface="Cambria" panose="02040503050406030204" pitchFamily="18" charset="0"/>
              </a:rPr>
              <a:t>Could the convolution operation represent in a matrix multiplication form?</a:t>
            </a:r>
          </a:p>
        </p:txBody>
      </p:sp>
      <p:sp>
        <p:nvSpPr>
          <p:cNvPr id="3" name="灯片编号占位符 2">
            <a:extLst>
              <a:ext uri="{FF2B5EF4-FFF2-40B4-BE49-F238E27FC236}">
                <a16:creationId xmlns:a16="http://schemas.microsoft.com/office/drawing/2014/main" id="{7674585A-AF0C-0093-87D1-854386BD37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1B15E279-2351-5D10-DA4C-4C53E2F53968}"/>
              </a:ext>
            </a:extLst>
          </p:cNvPr>
          <p:cNvPicPr>
            <a:picLocks noChangeAspect="1"/>
          </p:cNvPicPr>
          <p:nvPr/>
        </p:nvPicPr>
        <p:blipFill>
          <a:blip r:embed="rId2"/>
          <a:stretch>
            <a:fillRect/>
          </a:stretch>
        </p:blipFill>
        <p:spPr>
          <a:xfrm>
            <a:off x="1464636" y="1648581"/>
            <a:ext cx="8168314" cy="5072894"/>
          </a:xfrm>
          <a:prstGeom prst="rect">
            <a:avLst/>
          </a:prstGeom>
        </p:spPr>
      </p:pic>
    </p:spTree>
    <p:extLst>
      <p:ext uri="{BB962C8B-B14F-4D97-AF65-F5344CB8AC3E}">
        <p14:creationId xmlns:p14="http://schemas.microsoft.com/office/powerpoint/2010/main" val="1026193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2610-F96C-74C7-DAAD-397C2E33FB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3315F0-5E2D-5D6D-C68E-208DAC6C5F31}"/>
              </a:ext>
            </a:extLst>
          </p:cNvPr>
          <p:cNvSpPr>
            <a:spLocks noGrp="1"/>
          </p:cNvSpPr>
          <p:nvPr>
            <p:ph type="title"/>
          </p:nvPr>
        </p:nvSpPr>
        <p:spPr>
          <a:xfrm>
            <a:off x="838200" y="272360"/>
            <a:ext cx="10515600" cy="1325563"/>
          </a:xfrm>
        </p:spPr>
        <p:txBody>
          <a:bodyPr>
            <a:normAutofit/>
          </a:bodyPr>
          <a:lstStyle/>
          <a:p>
            <a:r>
              <a:rPr lang="en-US" altLang="zh-CN" b="1" dirty="0">
                <a:latin typeface="Cambria" panose="02040503050406030204" pitchFamily="18" charset="0"/>
              </a:rPr>
              <a:t>Why does the </a:t>
            </a:r>
            <a:r>
              <a:rPr lang="en-US" altLang="zh-CN" b="1" dirty="0" err="1">
                <a:latin typeface="Cambria" panose="02040503050406030204" pitchFamily="18" charset="0"/>
              </a:rPr>
              <a:t>ConvNet</a:t>
            </a:r>
            <a:r>
              <a:rPr lang="en-US" altLang="zh-CN" b="1" dirty="0">
                <a:latin typeface="Cambria" panose="02040503050406030204" pitchFamily="18" charset="0"/>
              </a:rPr>
              <a:t> work?</a:t>
            </a:r>
          </a:p>
        </p:txBody>
      </p:sp>
      <p:sp>
        <p:nvSpPr>
          <p:cNvPr id="3" name="灯片编号占位符 2">
            <a:extLst>
              <a:ext uri="{FF2B5EF4-FFF2-40B4-BE49-F238E27FC236}">
                <a16:creationId xmlns:a16="http://schemas.microsoft.com/office/drawing/2014/main" id="{3259C8C6-EB51-158B-31BA-BAAEA31BA1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TextBox 4">
            <a:extLst>
              <a:ext uri="{FF2B5EF4-FFF2-40B4-BE49-F238E27FC236}">
                <a16:creationId xmlns:a16="http://schemas.microsoft.com/office/drawing/2014/main" id="{B449D77B-25FB-F45E-BB0E-E824546CE95F}"/>
              </a:ext>
            </a:extLst>
          </p:cNvPr>
          <p:cNvSpPr txBox="1"/>
          <p:nvPr/>
        </p:nvSpPr>
        <p:spPr>
          <a:xfrm>
            <a:off x="838200" y="1771650"/>
            <a:ext cx="9208770" cy="1631216"/>
          </a:xfrm>
          <a:prstGeom prst="rect">
            <a:avLst/>
          </a:prstGeom>
          <a:noFill/>
        </p:spPr>
        <p:txBody>
          <a:bodyPr wrap="square" rtlCol="0">
            <a:spAutoFit/>
          </a:bodyPr>
          <a:lstStyle/>
          <a:p>
            <a:r>
              <a:rPr lang="en-US" sz="2000" dirty="0">
                <a:latin typeface="Cambria" panose="02040503050406030204" pitchFamily="18" charset="0"/>
              </a:rPr>
              <a:t>From above matrix multiplication view, we could regard the convolution operation as a special form of </a:t>
            </a:r>
            <a:r>
              <a:rPr lang="en-US" sz="2000" dirty="0">
                <a:solidFill>
                  <a:srgbClr val="A4001B"/>
                </a:solidFill>
                <a:latin typeface="Cambria" panose="02040503050406030204" pitchFamily="18" charset="0"/>
              </a:rPr>
              <a:t>sparse multiplication</a:t>
            </a:r>
            <a:r>
              <a:rPr lang="en-US" sz="2000" dirty="0">
                <a:latin typeface="Cambria" panose="02040503050406030204" pitchFamily="18" charset="0"/>
              </a:rPr>
              <a:t>!</a:t>
            </a:r>
          </a:p>
          <a:p>
            <a:endParaRPr lang="en-US" sz="2000" dirty="0">
              <a:latin typeface="Cambria" panose="02040503050406030204" pitchFamily="18" charset="0"/>
            </a:endParaRPr>
          </a:p>
          <a:p>
            <a:r>
              <a:rPr lang="en-US" sz="2000" dirty="0">
                <a:latin typeface="Cambria" panose="02040503050406030204" pitchFamily="18" charset="0"/>
              </a:rPr>
              <a:t>Moreover, it possess a special structure</a:t>
            </a:r>
            <a:r>
              <a:rPr lang="en-US" altLang="zh-CN" sz="2000" dirty="0">
                <a:latin typeface="Cambria" panose="02040503050406030204" pitchFamily="18" charset="0"/>
              </a:rPr>
              <a:t>——a </a:t>
            </a:r>
            <a:r>
              <a:rPr lang="en-US" sz="2000" dirty="0">
                <a:solidFill>
                  <a:srgbClr val="A4001B"/>
                </a:solidFill>
                <a:latin typeface="Cambria" panose="02040503050406030204" pitchFamily="18" charset="0"/>
              </a:rPr>
              <a:t>block-circulant matrix with circulant blocks</a:t>
            </a:r>
          </a:p>
        </p:txBody>
      </p:sp>
      <p:pic>
        <p:nvPicPr>
          <p:cNvPr id="6" name="Picture 5">
            <a:extLst>
              <a:ext uri="{FF2B5EF4-FFF2-40B4-BE49-F238E27FC236}">
                <a16:creationId xmlns:a16="http://schemas.microsoft.com/office/drawing/2014/main" id="{241C48EF-D611-726E-F86F-2F8AE8D5D720}"/>
              </a:ext>
            </a:extLst>
          </p:cNvPr>
          <p:cNvPicPr>
            <a:picLocks noChangeAspect="1"/>
          </p:cNvPicPr>
          <p:nvPr/>
        </p:nvPicPr>
        <p:blipFill>
          <a:blip r:embed="rId2"/>
          <a:stretch>
            <a:fillRect/>
          </a:stretch>
        </p:blipFill>
        <p:spPr>
          <a:xfrm>
            <a:off x="886460" y="4298950"/>
            <a:ext cx="4336765" cy="1752600"/>
          </a:xfrm>
          <a:prstGeom prst="rect">
            <a:avLst/>
          </a:prstGeom>
        </p:spPr>
      </p:pic>
      <p:pic>
        <p:nvPicPr>
          <p:cNvPr id="7" name="Picture 6">
            <a:extLst>
              <a:ext uri="{FF2B5EF4-FFF2-40B4-BE49-F238E27FC236}">
                <a16:creationId xmlns:a16="http://schemas.microsoft.com/office/drawing/2014/main" id="{D697CE76-A794-FAFA-EAAF-7C44BACD73C6}"/>
              </a:ext>
            </a:extLst>
          </p:cNvPr>
          <p:cNvPicPr>
            <a:picLocks noChangeAspect="1"/>
          </p:cNvPicPr>
          <p:nvPr/>
        </p:nvPicPr>
        <p:blipFill>
          <a:blip r:embed="rId3"/>
          <a:stretch>
            <a:fillRect/>
          </a:stretch>
        </p:blipFill>
        <p:spPr>
          <a:xfrm>
            <a:off x="6096000" y="3371970"/>
            <a:ext cx="4528925" cy="3166942"/>
          </a:xfrm>
          <a:prstGeom prst="rect">
            <a:avLst/>
          </a:prstGeom>
        </p:spPr>
      </p:pic>
    </p:spTree>
    <p:extLst>
      <p:ext uri="{BB962C8B-B14F-4D97-AF65-F5344CB8AC3E}">
        <p14:creationId xmlns:p14="http://schemas.microsoft.com/office/powerpoint/2010/main" val="3502857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37977-5FBC-D35B-BFB2-5DC42148E4B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F51589-8F18-31FC-FBA2-4F0F24AC307B}"/>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Other Learning Resource: </a:t>
            </a:r>
          </a:p>
        </p:txBody>
      </p:sp>
      <p:sp>
        <p:nvSpPr>
          <p:cNvPr id="3" name="内容占位符 2">
            <a:extLst>
              <a:ext uri="{FF2B5EF4-FFF2-40B4-BE49-F238E27FC236}">
                <a16:creationId xmlns:a16="http://schemas.microsoft.com/office/drawing/2014/main" id="{321B8890-0C63-F641-D30A-C0DDC6CCCAE7}"/>
              </a:ext>
            </a:extLst>
          </p:cNvPr>
          <p:cNvSpPr>
            <a:spLocks noGrp="1"/>
          </p:cNvSpPr>
          <p:nvPr>
            <p:ph idx="1"/>
          </p:nvPr>
        </p:nvSpPr>
        <p:spPr>
          <a:xfrm>
            <a:off x="838200" y="1659973"/>
            <a:ext cx="10515600" cy="4351338"/>
          </a:xfrm>
        </p:spPr>
        <p:txBody>
          <a:bodyPr>
            <a:normAutofit/>
          </a:bodyPr>
          <a:lstStyle/>
          <a:p>
            <a:r>
              <a:rPr lang="en-US" altLang="zh-CN" b="1" dirty="0">
                <a:latin typeface="Cambria" panose="02040503050406030204" pitchFamily="18" charset="0"/>
              </a:rPr>
              <a:t>Course:</a:t>
            </a:r>
          </a:p>
          <a:p>
            <a:pPr lvl="1"/>
            <a:r>
              <a:rPr lang="en-US" altLang="zh-CN" sz="2000" b="1" dirty="0">
                <a:latin typeface="Cambria" panose="02040503050406030204" pitchFamily="18" charset="0"/>
              </a:rPr>
              <a:t>MIT </a:t>
            </a:r>
            <a:r>
              <a:rPr lang="en-US" altLang="zh-CN" sz="2000" b="1" dirty="0" err="1">
                <a:latin typeface="Cambria" panose="02040503050406030204" pitchFamily="18" charset="0"/>
              </a:rPr>
              <a:t>OpenCourseWare</a:t>
            </a:r>
            <a:r>
              <a:rPr lang="en-US" altLang="zh-CN" sz="2000" b="1" dirty="0">
                <a:latin typeface="Cambria" panose="02040503050406030204" pitchFamily="18" charset="0"/>
              </a:rPr>
              <a:t>: </a:t>
            </a:r>
          </a:p>
          <a:p>
            <a:pPr marL="457200" lvl="1" indent="0">
              <a:buNone/>
            </a:pPr>
            <a:r>
              <a:rPr lang="en-US" altLang="zh-CN" sz="2000" b="1" dirty="0">
                <a:latin typeface="Cambria" panose="02040503050406030204" pitchFamily="18" charset="0"/>
              </a:rPr>
              <a:t>	Linear Algebra: A comprehensive course with </a:t>
            </a:r>
            <a:r>
              <a:rPr lang="en-US" altLang="zh-CN" sz="2000" b="1" u="sng" dirty="0">
                <a:latin typeface="Cambria" panose="02040503050406030204" pitchFamily="18" charset="0"/>
              </a:rPr>
              <a:t>video lectures</a:t>
            </a:r>
            <a:r>
              <a:rPr lang="en-US" altLang="zh-CN" sz="2000" b="1" dirty="0">
                <a:latin typeface="Cambria" panose="02040503050406030204" pitchFamily="18" charset="0"/>
              </a:rPr>
              <a:t>, </a:t>
            </a:r>
            <a:r>
              <a:rPr lang="en-US" altLang="zh-CN" sz="2000" b="1" u="sng" dirty="0">
                <a:latin typeface="Cambria" panose="02040503050406030204" pitchFamily="18" charset="0"/>
              </a:rPr>
              <a:t>notes</a:t>
            </a:r>
            <a:r>
              <a:rPr lang="en-US" altLang="zh-CN" sz="2000" b="1" dirty="0">
                <a:latin typeface="Cambria" panose="02040503050406030204" pitchFamily="18" charset="0"/>
              </a:rPr>
              <a:t>, and </a:t>
            </a:r>
            <a:r>
              <a:rPr lang="en-US" altLang="zh-CN" sz="2000" b="1" u="sng" dirty="0">
                <a:latin typeface="Cambria" panose="02040503050406030204" pitchFamily="18" charset="0"/>
              </a:rPr>
              <a:t>assignments</a:t>
            </a:r>
            <a:r>
              <a:rPr lang="en-US" altLang="zh-CN" sz="2000" b="1" dirty="0">
                <a:latin typeface="Cambria" panose="02040503050406030204" pitchFamily="18" charset="0"/>
              </a:rPr>
              <a:t>.</a:t>
            </a:r>
          </a:p>
          <a:p>
            <a:pPr marL="457200" lvl="1" indent="0">
              <a:buNone/>
            </a:pPr>
            <a:r>
              <a:rPr lang="en-US" altLang="zh-CN" sz="2000" b="1" dirty="0">
                <a:latin typeface="Cambria" panose="02040503050406030204" pitchFamily="18" charset="0"/>
              </a:rPr>
              <a:t>	 </a:t>
            </a:r>
            <a:r>
              <a:rPr lang="en-US" altLang="zh-CN" sz="2000" b="1" dirty="0">
                <a:latin typeface="Cambria" panose="02040503050406030204" pitchFamily="18" charset="0"/>
                <a:hlinkClick r:id="rId3"/>
              </a:rPr>
              <a:t>https://ocw.mit.edu/courses/18-06-linear-algebra-spring-2010/</a:t>
            </a:r>
            <a:r>
              <a:rPr lang="en-US" altLang="zh-CN" sz="2000" b="1" dirty="0">
                <a:latin typeface="Cambria" panose="02040503050406030204" pitchFamily="18" charset="0"/>
              </a:rPr>
              <a:t> </a:t>
            </a:r>
          </a:p>
          <a:p>
            <a:pPr lvl="1"/>
            <a:r>
              <a:rPr lang="en-US" altLang="zh-CN" sz="2000" b="1" dirty="0">
                <a:latin typeface="Cambria" panose="02040503050406030204" pitchFamily="18" charset="0"/>
              </a:rPr>
              <a:t>Khan Academy: </a:t>
            </a:r>
          </a:p>
          <a:p>
            <a:pPr marL="457200" lvl="1" indent="0">
              <a:buNone/>
            </a:pPr>
            <a:r>
              <a:rPr lang="en-US" altLang="zh-CN" sz="2000" b="1" dirty="0">
                <a:latin typeface="Cambria" panose="02040503050406030204" pitchFamily="18" charset="0"/>
              </a:rPr>
              <a:t>	Linear Algebra: Offers a series of video </a:t>
            </a:r>
            <a:r>
              <a:rPr lang="en-US" altLang="zh-CN" sz="2000" b="1" u="sng" dirty="0">
                <a:latin typeface="Cambria" panose="02040503050406030204" pitchFamily="18" charset="0"/>
              </a:rPr>
              <a:t>tutorials</a:t>
            </a:r>
            <a:r>
              <a:rPr lang="en-US" altLang="zh-CN" sz="2000" b="1" dirty="0">
                <a:latin typeface="Cambria" panose="02040503050406030204" pitchFamily="18" charset="0"/>
              </a:rPr>
              <a:t> and </a:t>
            </a:r>
            <a:r>
              <a:rPr lang="en-US" altLang="zh-CN" sz="2000" b="1" u="sng" dirty="0">
                <a:latin typeface="Cambria" panose="02040503050406030204" pitchFamily="18" charset="0"/>
              </a:rPr>
              <a:t>exercises</a:t>
            </a:r>
            <a:r>
              <a:rPr lang="en-US" altLang="zh-CN" sz="2000" b="1" dirty="0">
                <a:latin typeface="Cambria" panose="02040503050406030204" pitchFamily="18" charset="0"/>
              </a:rPr>
              <a:t>. 	</a:t>
            </a:r>
            <a:r>
              <a:rPr lang="en-US" altLang="zh-CN" sz="2000" b="1" dirty="0">
                <a:latin typeface="Cambria" panose="02040503050406030204" pitchFamily="18" charset="0"/>
                <a:hlinkClick r:id="rId4"/>
              </a:rPr>
              <a:t>https://www.khanacademy.org/math/linear-algebra</a:t>
            </a:r>
            <a:r>
              <a:rPr lang="en-US" altLang="zh-CN" sz="2000" b="1" dirty="0">
                <a:latin typeface="Cambria" panose="02040503050406030204" pitchFamily="18" charset="0"/>
              </a:rPr>
              <a:t> </a:t>
            </a:r>
          </a:p>
          <a:p>
            <a:pPr lvl="1"/>
            <a:endParaRPr lang="en-US" altLang="zh-CN" sz="2000" b="1" dirty="0">
              <a:latin typeface="Cambria" panose="02040503050406030204" pitchFamily="18" charset="0"/>
            </a:endParaRPr>
          </a:p>
          <a:p>
            <a:r>
              <a:rPr lang="en-US" altLang="zh-CN" b="1" dirty="0">
                <a:latin typeface="Cambria" panose="02040503050406030204" pitchFamily="18" charset="0"/>
              </a:rPr>
              <a:t>Book:</a:t>
            </a:r>
          </a:p>
          <a:p>
            <a:pPr lvl="1"/>
            <a:r>
              <a:rPr lang="en-US" altLang="zh-CN" sz="2000" b="1" dirty="0">
                <a:latin typeface="Cambria" panose="02040503050406030204" pitchFamily="18" charset="0"/>
              </a:rPr>
              <a:t>“Introduction to Linear Algebra” by Gilbert Strang: A widely-used textbook that balances theory and application.</a:t>
            </a:r>
          </a:p>
          <a:p>
            <a:pPr lvl="1"/>
            <a:endParaRPr lang="en-US" altLang="zh-CN" sz="2000" b="1" dirty="0">
              <a:latin typeface="Cambria" panose="02040503050406030204" pitchFamily="18" charset="0"/>
            </a:endParaRPr>
          </a:p>
        </p:txBody>
      </p:sp>
      <p:sp>
        <p:nvSpPr>
          <p:cNvPr id="4" name="灯片编号占位符 3">
            <a:extLst>
              <a:ext uri="{FF2B5EF4-FFF2-40B4-BE49-F238E27FC236}">
                <a16:creationId xmlns:a16="http://schemas.microsoft.com/office/drawing/2014/main" id="{9AFF4F98-DCF7-F304-AAEC-693ADE96B0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0795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16F4B-0830-397C-798D-BF5BDDEA5B94}"/>
              </a:ext>
            </a:extLst>
          </p:cNvPr>
          <p:cNvSpPr>
            <a:spLocks noGrp="1"/>
          </p:cNvSpPr>
          <p:nvPr>
            <p:ph type="title"/>
          </p:nvPr>
        </p:nvSpPr>
        <p:spPr/>
        <p:txBody>
          <a:bodyPr>
            <a:normAutofit/>
          </a:bodyPr>
          <a:lstStyle/>
          <a:p>
            <a:r>
              <a:rPr lang="en-US" sz="4800" b="1" dirty="0"/>
              <a:t>Part 2: </a:t>
            </a:r>
            <a:br>
              <a:rPr lang="en-US" sz="4800" b="1" dirty="0"/>
            </a:br>
            <a:r>
              <a:rPr lang="en-US" sz="4800" b="1" dirty="0"/>
              <a:t>Review on Calculus</a:t>
            </a:r>
          </a:p>
        </p:txBody>
      </p:sp>
      <p:sp>
        <p:nvSpPr>
          <p:cNvPr id="3" name="文本占位符 2">
            <a:extLst>
              <a:ext uri="{FF2B5EF4-FFF2-40B4-BE49-F238E27FC236}">
                <a16:creationId xmlns:a16="http://schemas.microsoft.com/office/drawing/2014/main" id="{2343B6BA-9EF7-1193-ED7C-771049A88631}"/>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27770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7FBB-FB79-E632-7CFD-9026D087B1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DED85C2-9C4D-9B2A-A83A-74708368CFEB}"/>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Linear Algebra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32E5E889-0B0B-CE3A-E31B-5762A14D0EB1}"/>
              </a:ext>
            </a:extLst>
          </p:cNvPr>
          <p:cNvSpPr>
            <a:spLocks noGrp="1"/>
          </p:cNvSpPr>
          <p:nvPr>
            <p:ph idx="1"/>
          </p:nvPr>
        </p:nvSpPr>
        <p:spPr>
          <a:xfrm>
            <a:off x="838200" y="1546225"/>
            <a:ext cx="10515600" cy="4351338"/>
          </a:xfrm>
        </p:spPr>
        <p:txBody>
          <a:bodyPr>
            <a:normAutofit/>
          </a:bodyPr>
          <a:lstStyle/>
          <a:p>
            <a:r>
              <a:rPr lang="en-US" altLang="zh-CN" sz="2000" b="1" dirty="0">
                <a:latin typeface="Cambria" panose="02040503050406030204" pitchFamily="18" charset="0"/>
              </a:rPr>
              <a:t>Understanding Multidimensional Data</a:t>
            </a:r>
          </a:p>
          <a:p>
            <a:pPr lvl="1"/>
            <a:r>
              <a:rPr lang="en-US" altLang="zh-CN" sz="2000" dirty="0">
                <a:latin typeface="Cambria" panose="02040503050406030204" pitchFamily="18" charset="0"/>
              </a:rPr>
              <a:t>The language for </a:t>
            </a:r>
            <a:r>
              <a:rPr lang="en-US" altLang="zh-CN" sz="2000" u="sng" dirty="0">
                <a:latin typeface="Cambria" panose="02040503050406030204" pitchFamily="18" charset="0"/>
              </a:rPr>
              <a:t>describing</a:t>
            </a:r>
            <a:r>
              <a:rPr lang="en-US" altLang="zh-CN" sz="2000" dirty="0">
                <a:latin typeface="Cambria" panose="02040503050406030204" pitchFamily="18" charset="0"/>
              </a:rPr>
              <a:t> and </a:t>
            </a:r>
            <a:r>
              <a:rPr lang="en-US" altLang="zh-CN" sz="2000" u="sng" dirty="0">
                <a:latin typeface="Cambria" panose="02040503050406030204" pitchFamily="18" charset="0"/>
              </a:rPr>
              <a:t>manipulating</a:t>
            </a:r>
            <a:r>
              <a:rPr lang="en-US" altLang="zh-CN" sz="2000" dirty="0">
                <a:latin typeface="Cambria" panose="02040503050406030204" pitchFamily="18" charset="0"/>
              </a:rPr>
              <a:t> </a:t>
            </a:r>
            <a:r>
              <a:rPr lang="en-US" altLang="zh-CN" sz="2000" dirty="0">
                <a:solidFill>
                  <a:schemeClr val="accent1"/>
                </a:solidFill>
                <a:latin typeface="Cambria" panose="02040503050406030204" pitchFamily="18" charset="0"/>
              </a:rPr>
              <a:t>multidimensional data structures</a:t>
            </a:r>
            <a:r>
              <a:rPr lang="en-US" altLang="zh-CN" sz="2000" dirty="0">
                <a:latin typeface="Cambria" panose="02040503050406030204" pitchFamily="18" charset="0"/>
              </a:rPr>
              <a:t>.</a:t>
            </a:r>
          </a:p>
          <a:p>
            <a:pPr lvl="1"/>
            <a:endParaRPr lang="en-US" altLang="zh-CN" sz="2000" dirty="0">
              <a:latin typeface="Cambria" panose="02040503050406030204" pitchFamily="18" charset="0"/>
            </a:endParaRPr>
          </a:p>
          <a:p>
            <a:r>
              <a:rPr lang="en-US" altLang="zh-CN" sz="2000" b="1" dirty="0">
                <a:latin typeface="Cambria" panose="02040503050406030204" pitchFamily="18" charset="0"/>
              </a:rPr>
              <a:t>Key Concept</a:t>
            </a:r>
          </a:p>
          <a:p>
            <a:pPr lvl="1"/>
            <a:r>
              <a:rPr lang="en-US" altLang="zh-CN" sz="2000" dirty="0">
                <a:latin typeface="Cambria" panose="02040503050406030204" pitchFamily="18" charset="0"/>
              </a:rPr>
              <a:t>Vectors: </a:t>
            </a:r>
            <a:r>
              <a:rPr lang="en-US" altLang="zh-CN" sz="2000" dirty="0">
                <a:solidFill>
                  <a:schemeClr val="accent1"/>
                </a:solidFill>
                <a:latin typeface="Cambria" panose="02040503050406030204" pitchFamily="18" charset="0"/>
              </a:rPr>
              <a:t>Data points</a:t>
            </a:r>
            <a:r>
              <a:rPr lang="en-US" altLang="zh-CN" sz="2000" dirty="0">
                <a:latin typeface="Cambria" panose="02040503050406030204" pitchFamily="18" charset="0"/>
              </a:rPr>
              <a:t> or</a:t>
            </a:r>
            <a:r>
              <a:rPr lang="en-US" altLang="zh-CN" sz="2000" dirty="0">
                <a:solidFill>
                  <a:schemeClr val="accent1"/>
                </a:solidFill>
                <a:latin typeface="Cambria" panose="02040503050406030204" pitchFamily="18" charset="0"/>
              </a:rPr>
              <a:t> features </a:t>
            </a:r>
            <a:r>
              <a:rPr lang="en-US" altLang="zh-CN" sz="2000" dirty="0">
                <a:latin typeface="Cambria" panose="02040503050406030204" pitchFamily="18" charset="0"/>
              </a:rPr>
              <a:t>can be represented as vectors.</a:t>
            </a:r>
          </a:p>
          <a:p>
            <a:pPr lvl="1"/>
            <a:r>
              <a:rPr lang="en-US" altLang="zh-CN" sz="2000" dirty="0">
                <a:latin typeface="Cambria" panose="02040503050406030204" pitchFamily="18" charset="0"/>
              </a:rPr>
              <a:t>Matrices: </a:t>
            </a:r>
            <a:r>
              <a:rPr lang="en-US" altLang="zh-CN" sz="2000" dirty="0">
                <a:solidFill>
                  <a:schemeClr val="accent1"/>
                </a:solidFill>
                <a:latin typeface="Cambria" panose="02040503050406030204" pitchFamily="18" charset="0"/>
              </a:rPr>
              <a:t>Data</a:t>
            </a:r>
            <a:r>
              <a:rPr lang="en-US" altLang="zh-CN" sz="2000" dirty="0">
                <a:latin typeface="Cambria" panose="02040503050406030204" pitchFamily="18" charset="0"/>
              </a:rPr>
              <a:t> or</a:t>
            </a:r>
            <a:r>
              <a:rPr lang="en-US" altLang="zh-CN" sz="2000" dirty="0">
                <a:solidFill>
                  <a:schemeClr val="accent1"/>
                </a:solidFill>
                <a:latin typeface="Cambria" panose="02040503050406030204" pitchFamily="18" charset="0"/>
              </a:rPr>
              <a:t> datasets </a:t>
            </a:r>
            <a:r>
              <a:rPr lang="en-US" altLang="zh-CN" sz="2000" dirty="0">
                <a:latin typeface="Cambria" panose="02040503050406030204" pitchFamily="18" charset="0"/>
              </a:rPr>
              <a:t>are often represented as matrices, with rows corresponding to individual records and columns to features.</a:t>
            </a:r>
            <a:endParaRPr lang="zh-CN" altLang="en-US" sz="2000" dirty="0">
              <a:latin typeface="Cambria" panose="02040503050406030204" pitchFamily="18" charset="0"/>
            </a:endParaRPr>
          </a:p>
        </p:txBody>
      </p:sp>
      <p:pic>
        <p:nvPicPr>
          <p:cNvPr id="9" name="图片 8">
            <a:extLst>
              <a:ext uri="{FF2B5EF4-FFF2-40B4-BE49-F238E27FC236}">
                <a16:creationId xmlns:a16="http://schemas.microsoft.com/office/drawing/2014/main" id="{E68EB673-4DCA-3EB3-DC9D-896F55C33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656" y="4147996"/>
            <a:ext cx="2882306" cy="2141687"/>
          </a:xfrm>
          <a:prstGeom prst="rect">
            <a:avLst/>
          </a:prstGeom>
        </p:spPr>
      </p:pic>
      <p:graphicFrame>
        <p:nvGraphicFramePr>
          <p:cNvPr id="10" name="表格 9">
            <a:extLst>
              <a:ext uri="{FF2B5EF4-FFF2-40B4-BE49-F238E27FC236}">
                <a16:creationId xmlns:a16="http://schemas.microsoft.com/office/drawing/2014/main" id="{0E12897B-C7CD-C16A-92CE-189EC70709AD}"/>
              </a:ext>
            </a:extLst>
          </p:cNvPr>
          <p:cNvGraphicFramePr>
            <a:graphicFrameLocks noGrp="1"/>
          </p:cNvGraphicFramePr>
          <p:nvPr/>
        </p:nvGraphicFramePr>
        <p:xfrm>
          <a:off x="1542006" y="4150938"/>
          <a:ext cx="5354092" cy="2133970"/>
        </p:xfrm>
        <a:graphic>
          <a:graphicData uri="http://schemas.openxmlformats.org/drawingml/2006/table">
            <a:tbl>
              <a:tblPr firstRow="1" bandRow="1">
                <a:tableStyleId>{073A0DAA-6AF3-43AB-8588-CEC1D06C72B9}</a:tableStyleId>
              </a:tblPr>
              <a:tblGrid>
                <a:gridCol w="1338523">
                  <a:extLst>
                    <a:ext uri="{9D8B030D-6E8A-4147-A177-3AD203B41FA5}">
                      <a16:colId xmlns:a16="http://schemas.microsoft.com/office/drawing/2014/main" val="726647870"/>
                    </a:ext>
                  </a:extLst>
                </a:gridCol>
                <a:gridCol w="1338523">
                  <a:extLst>
                    <a:ext uri="{9D8B030D-6E8A-4147-A177-3AD203B41FA5}">
                      <a16:colId xmlns:a16="http://schemas.microsoft.com/office/drawing/2014/main" val="2286588320"/>
                    </a:ext>
                  </a:extLst>
                </a:gridCol>
                <a:gridCol w="1338523">
                  <a:extLst>
                    <a:ext uri="{9D8B030D-6E8A-4147-A177-3AD203B41FA5}">
                      <a16:colId xmlns:a16="http://schemas.microsoft.com/office/drawing/2014/main" val="1543432117"/>
                    </a:ext>
                  </a:extLst>
                </a:gridCol>
                <a:gridCol w="1338523">
                  <a:extLst>
                    <a:ext uri="{9D8B030D-6E8A-4147-A177-3AD203B41FA5}">
                      <a16:colId xmlns:a16="http://schemas.microsoft.com/office/drawing/2014/main" val="416370453"/>
                    </a:ext>
                  </a:extLst>
                </a:gridCol>
              </a:tblGrid>
              <a:tr h="426794">
                <a:tc>
                  <a:txBody>
                    <a:bodyPr/>
                    <a:lstStyle/>
                    <a:p>
                      <a:pPr algn="ctr"/>
                      <a:r>
                        <a:rPr lang="en-US" altLang="zh-CN" sz="1700" dirty="0">
                          <a:latin typeface="Cambria" panose="02040503050406030204" pitchFamily="18" charset="0"/>
                          <a:ea typeface="Cambria" panose="02040503050406030204" pitchFamily="18" charset="0"/>
                        </a:rPr>
                        <a:t>House ID</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Size</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Num Room</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Price (m$)</a:t>
                      </a:r>
                      <a:endParaRPr lang="zh-CN" altLang="en-US" sz="1700" dirty="0">
                        <a:latin typeface="Cambria" panose="02040503050406030204" pitchFamily="18" charset="0"/>
                      </a:endParaRPr>
                    </a:p>
                  </a:txBody>
                  <a:tcPr marL="80960" marR="80960" marT="40480" marB="40480"/>
                </a:tc>
                <a:extLst>
                  <a:ext uri="{0D108BD9-81ED-4DB2-BD59-A6C34878D82A}">
                    <a16:rowId xmlns:a16="http://schemas.microsoft.com/office/drawing/2014/main" val="3382420498"/>
                  </a:ext>
                </a:extLst>
              </a:tr>
              <a:tr h="426794">
                <a:tc>
                  <a:txBody>
                    <a:bodyPr/>
                    <a:lstStyle/>
                    <a:p>
                      <a:pPr algn="ctr"/>
                      <a:r>
                        <a:rPr lang="en-US" altLang="zh-CN" sz="1700" dirty="0">
                          <a:latin typeface="Cambria" panose="02040503050406030204" pitchFamily="18" charset="0"/>
                          <a:ea typeface="Cambria" panose="02040503050406030204" pitchFamily="18" charset="0"/>
                        </a:rPr>
                        <a:t>1</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150</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3</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3.6</a:t>
                      </a:r>
                      <a:endParaRPr lang="zh-CN" altLang="en-US" sz="1700" dirty="0">
                        <a:latin typeface="Cambria" panose="02040503050406030204" pitchFamily="18" charset="0"/>
                      </a:endParaRPr>
                    </a:p>
                  </a:txBody>
                  <a:tcPr marL="80960" marR="80960" marT="40480" marB="40480"/>
                </a:tc>
                <a:extLst>
                  <a:ext uri="{0D108BD9-81ED-4DB2-BD59-A6C34878D82A}">
                    <a16:rowId xmlns:a16="http://schemas.microsoft.com/office/drawing/2014/main" val="1567099356"/>
                  </a:ext>
                </a:extLst>
              </a:tr>
              <a:tr h="426794">
                <a:tc>
                  <a:txBody>
                    <a:bodyPr/>
                    <a:lstStyle/>
                    <a:p>
                      <a:pPr algn="ctr"/>
                      <a:r>
                        <a:rPr lang="en-US" altLang="zh-CN" sz="1700" dirty="0">
                          <a:latin typeface="Cambria" panose="02040503050406030204" pitchFamily="18" charset="0"/>
                          <a:ea typeface="Cambria" panose="02040503050406030204" pitchFamily="18" charset="0"/>
                        </a:rPr>
                        <a:t>2</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200</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4</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4.3</a:t>
                      </a:r>
                    </a:p>
                  </a:txBody>
                  <a:tcPr marL="80960" marR="80960" marT="40480" marB="40480"/>
                </a:tc>
                <a:extLst>
                  <a:ext uri="{0D108BD9-81ED-4DB2-BD59-A6C34878D82A}">
                    <a16:rowId xmlns:a16="http://schemas.microsoft.com/office/drawing/2014/main" val="1235547850"/>
                  </a:ext>
                </a:extLst>
              </a:tr>
              <a:tr h="426794">
                <a:tc>
                  <a:txBody>
                    <a:bodyPr/>
                    <a:lstStyle/>
                    <a:p>
                      <a:pPr algn="ctr"/>
                      <a:endParaRPr lang="en-US" altLang="zh-CN" sz="1700" dirty="0">
                        <a:latin typeface="Cambria" panose="02040503050406030204" pitchFamily="18" charset="0"/>
                      </a:endParaRPr>
                    </a:p>
                  </a:txBody>
                  <a:tcPr marL="80960" marR="80960" marT="40480" marB="40480"/>
                </a:tc>
                <a:tc>
                  <a:txBody>
                    <a:bodyPr/>
                    <a:lstStyle/>
                    <a:p>
                      <a:pPr algn="ctr"/>
                      <a:endParaRPr lang="zh-CN" altLang="en-US" sz="1700" dirty="0">
                        <a:latin typeface="Cambria" panose="02040503050406030204" pitchFamily="18" charset="0"/>
                      </a:endParaRPr>
                    </a:p>
                  </a:txBody>
                  <a:tcPr marL="80960" marR="80960" marT="40480" marB="40480"/>
                </a:tc>
                <a:tc>
                  <a:txBody>
                    <a:bodyPr/>
                    <a:lstStyle/>
                    <a:p>
                      <a:pPr algn="ctr"/>
                      <a:endParaRPr lang="zh-CN" altLang="en-US" sz="1700" dirty="0">
                        <a:latin typeface="Cambria" panose="02040503050406030204" pitchFamily="18" charset="0"/>
                      </a:endParaRPr>
                    </a:p>
                  </a:txBody>
                  <a:tcPr marL="80960" marR="80960" marT="40480" marB="40480"/>
                </a:tc>
                <a:tc>
                  <a:txBody>
                    <a:bodyPr/>
                    <a:lstStyle/>
                    <a:p>
                      <a:pPr algn="ctr"/>
                      <a:endParaRPr lang="en-US" altLang="zh-CN" sz="1700" dirty="0">
                        <a:latin typeface="Cambria" panose="02040503050406030204" pitchFamily="18" charset="0"/>
                        <a:ea typeface="Cambria" panose="02040503050406030204" pitchFamily="18" charset="0"/>
                      </a:endParaRPr>
                    </a:p>
                  </a:txBody>
                  <a:tcPr marL="80960" marR="80960" marT="40480" marB="40480"/>
                </a:tc>
                <a:extLst>
                  <a:ext uri="{0D108BD9-81ED-4DB2-BD59-A6C34878D82A}">
                    <a16:rowId xmlns:a16="http://schemas.microsoft.com/office/drawing/2014/main" val="776445879"/>
                  </a:ext>
                </a:extLst>
              </a:tr>
              <a:tr h="426794">
                <a:tc>
                  <a:txBody>
                    <a:bodyPr/>
                    <a:lstStyle/>
                    <a:p>
                      <a:pPr algn="ctr"/>
                      <a:r>
                        <a:rPr lang="en-US" altLang="zh-CN" sz="1700" dirty="0">
                          <a:latin typeface="Cambria" panose="02040503050406030204" pitchFamily="18" charset="0"/>
                        </a:rPr>
                        <a:t>N</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rPr>
                        <a:t>64</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rPr>
                        <a:t>2</a:t>
                      </a:r>
                      <a:endParaRPr lang="zh-CN" altLang="en-US" sz="1700" dirty="0">
                        <a:latin typeface="Cambria" panose="02040503050406030204" pitchFamily="18" charset="0"/>
                      </a:endParaRPr>
                    </a:p>
                  </a:txBody>
                  <a:tcPr marL="80960" marR="80960" marT="40480" marB="40480"/>
                </a:tc>
                <a:tc>
                  <a:txBody>
                    <a:bodyPr/>
                    <a:lstStyle/>
                    <a:p>
                      <a:pPr algn="ctr"/>
                      <a:r>
                        <a:rPr lang="en-US" altLang="zh-CN" sz="1700" dirty="0">
                          <a:latin typeface="Cambria" panose="02040503050406030204" pitchFamily="18" charset="0"/>
                          <a:ea typeface="Cambria" panose="02040503050406030204" pitchFamily="18" charset="0"/>
                        </a:rPr>
                        <a:t>1.7</a:t>
                      </a:r>
                    </a:p>
                  </a:txBody>
                  <a:tcPr marL="80960" marR="80960" marT="40480" marB="40480"/>
                </a:tc>
                <a:extLst>
                  <a:ext uri="{0D108BD9-81ED-4DB2-BD59-A6C34878D82A}">
                    <a16:rowId xmlns:a16="http://schemas.microsoft.com/office/drawing/2014/main" val="1779600148"/>
                  </a:ext>
                </a:extLst>
              </a:tr>
            </a:tbl>
          </a:graphicData>
        </a:graphic>
      </p:graphicFrame>
      <p:sp>
        <p:nvSpPr>
          <p:cNvPr id="4" name="灯片编号占位符 3">
            <a:extLst>
              <a:ext uri="{FF2B5EF4-FFF2-40B4-BE49-F238E27FC236}">
                <a16:creationId xmlns:a16="http://schemas.microsoft.com/office/drawing/2014/main" id="{48CC54A8-CA8C-3190-0267-6686F1A995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406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Calculus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DDE3456-48FD-3B2E-2F06-ECB5A2F23122}"/>
              </a:ext>
            </a:extLst>
          </p:cNvPr>
          <p:cNvSpPr>
            <a:spLocks noGrp="1"/>
          </p:cNvSpPr>
          <p:nvPr>
            <p:ph idx="1"/>
          </p:nvPr>
        </p:nvSpPr>
        <p:spPr>
          <a:xfrm>
            <a:off x="838200" y="1534076"/>
            <a:ext cx="10515600" cy="4860097"/>
          </a:xfrm>
        </p:spPr>
        <p:txBody>
          <a:bodyPr>
            <a:normAutofit/>
          </a:bodyPr>
          <a:lstStyle/>
          <a:p>
            <a:r>
              <a:rPr lang="en-US" altLang="zh-CN" sz="2000" b="1" dirty="0">
                <a:latin typeface="Cambria" panose="02040503050406030204" pitchFamily="18" charset="0"/>
              </a:rPr>
              <a:t>Optimization Problems in Training Models: </a:t>
            </a:r>
            <a:r>
              <a:rPr lang="en-US" altLang="zh-CN" sz="2000" dirty="0">
                <a:latin typeface="Cambria" panose="02040503050406030204" pitchFamily="18" charset="0"/>
              </a:rPr>
              <a:t>Calculus is fundamental in </a:t>
            </a:r>
            <a:r>
              <a:rPr lang="en-US" altLang="zh-CN" sz="2000" u="sng" dirty="0">
                <a:latin typeface="Cambria" panose="02040503050406030204" pitchFamily="18" charset="0"/>
              </a:rPr>
              <a:t>solving</a:t>
            </a:r>
            <a:r>
              <a:rPr lang="en-US" altLang="zh-CN" sz="2000" dirty="0">
                <a:latin typeface="Cambria" panose="02040503050406030204" pitchFamily="18" charset="0"/>
              </a:rPr>
              <a:t> </a:t>
            </a:r>
            <a:r>
              <a:rPr lang="en-US" altLang="zh-CN" sz="2000" u="sng" dirty="0">
                <a:latin typeface="Cambria" panose="02040503050406030204" pitchFamily="18" charset="0"/>
              </a:rPr>
              <a:t>optimization problems in a </a:t>
            </a:r>
            <a:r>
              <a:rPr lang="en-US" altLang="zh-CN" sz="2000" b="1" u="sng" dirty="0">
                <a:solidFill>
                  <a:srgbClr val="C00000"/>
                </a:solidFill>
                <a:latin typeface="Cambria" panose="02040503050406030204" pitchFamily="18" charset="0"/>
              </a:rPr>
              <a:t>function</a:t>
            </a:r>
            <a:r>
              <a:rPr lang="en-US" altLang="zh-CN" sz="2000" u="sng" dirty="0">
                <a:latin typeface="Cambria" panose="02040503050406030204" pitchFamily="18" charset="0"/>
              </a:rPr>
              <a:t> form</a:t>
            </a:r>
            <a:r>
              <a:rPr lang="en-US" altLang="zh-CN" sz="2000" dirty="0">
                <a:latin typeface="Cambria" panose="02040503050406030204" pitchFamily="18" charset="0"/>
              </a:rPr>
              <a:t>, which are at the heart of training machine learning models.</a:t>
            </a:r>
          </a:p>
        </p:txBody>
      </p:sp>
      <p:sp>
        <p:nvSpPr>
          <p:cNvPr id="5" name="灯片编号占位符 4">
            <a:extLst>
              <a:ext uri="{FF2B5EF4-FFF2-40B4-BE49-F238E27FC236}">
                <a16:creationId xmlns:a16="http://schemas.microsoft.com/office/drawing/2014/main" id="{CBBA8428-7C0D-6716-E74C-B74FBB79F5CE}"/>
              </a:ext>
            </a:extLst>
          </p:cNvPr>
          <p:cNvSpPr>
            <a:spLocks noGrp="1"/>
          </p:cNvSpPr>
          <p:nvPr>
            <p:ph type="sldNum" sz="quarter" idx="12"/>
          </p:nvPr>
        </p:nvSpPr>
        <p:spPr/>
        <p:txBody>
          <a:bodyPr/>
          <a:lstStyle/>
          <a:p>
            <a:fld id="{4E6027E7-B534-4FEF-91D5-95DA47CFDE45}" type="slidenum">
              <a:rPr lang="zh-CN" altLang="en-US" smtClean="0"/>
              <a:t>40</a:t>
            </a:fld>
            <a:endParaRPr lang="zh-CN" altLang="en-US"/>
          </a:p>
        </p:txBody>
      </p:sp>
    </p:spTree>
    <p:extLst>
      <p:ext uri="{BB962C8B-B14F-4D97-AF65-F5344CB8AC3E}">
        <p14:creationId xmlns:p14="http://schemas.microsoft.com/office/powerpoint/2010/main" val="3670475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Calculus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DDE3456-48FD-3B2E-2F06-ECB5A2F23122}"/>
              </a:ext>
            </a:extLst>
          </p:cNvPr>
          <p:cNvSpPr>
            <a:spLocks noGrp="1"/>
          </p:cNvSpPr>
          <p:nvPr>
            <p:ph idx="1"/>
          </p:nvPr>
        </p:nvSpPr>
        <p:spPr>
          <a:xfrm>
            <a:off x="838200" y="1534076"/>
            <a:ext cx="10515600" cy="4860097"/>
          </a:xfrm>
        </p:spPr>
        <p:txBody>
          <a:bodyPr>
            <a:normAutofit/>
          </a:bodyPr>
          <a:lstStyle/>
          <a:p>
            <a:r>
              <a:rPr lang="en-US" altLang="zh-CN" sz="2000" b="1" dirty="0">
                <a:latin typeface="Cambria" panose="02040503050406030204" pitchFamily="18" charset="0"/>
              </a:rPr>
              <a:t>Optimization Problems in Training Models: </a:t>
            </a:r>
            <a:r>
              <a:rPr lang="en-US" altLang="zh-CN" sz="2000" dirty="0">
                <a:latin typeface="Cambria" panose="02040503050406030204" pitchFamily="18" charset="0"/>
              </a:rPr>
              <a:t>Calculus is fundamental in </a:t>
            </a:r>
            <a:r>
              <a:rPr lang="en-US" altLang="zh-CN" sz="2000" u="sng" dirty="0">
                <a:latin typeface="Cambria" panose="02040503050406030204" pitchFamily="18" charset="0"/>
              </a:rPr>
              <a:t>solving</a:t>
            </a:r>
            <a:r>
              <a:rPr lang="en-US" altLang="zh-CN" sz="2000" dirty="0">
                <a:latin typeface="Cambria" panose="02040503050406030204" pitchFamily="18" charset="0"/>
              </a:rPr>
              <a:t> </a:t>
            </a:r>
            <a:r>
              <a:rPr lang="en-US" altLang="zh-CN" sz="2000" u="sng" dirty="0">
                <a:latin typeface="Cambria" panose="02040503050406030204" pitchFamily="18" charset="0"/>
              </a:rPr>
              <a:t>optimization problems in a </a:t>
            </a:r>
            <a:r>
              <a:rPr lang="en-US" altLang="zh-CN" sz="2000" b="1" u="sng" dirty="0">
                <a:solidFill>
                  <a:srgbClr val="C00000"/>
                </a:solidFill>
                <a:latin typeface="Cambria" panose="02040503050406030204" pitchFamily="18" charset="0"/>
              </a:rPr>
              <a:t>function</a:t>
            </a:r>
            <a:r>
              <a:rPr lang="en-US" altLang="zh-CN" sz="2000" u="sng" dirty="0">
                <a:latin typeface="Cambria" panose="02040503050406030204" pitchFamily="18" charset="0"/>
              </a:rPr>
              <a:t> form</a:t>
            </a:r>
            <a:r>
              <a:rPr lang="en-US" altLang="zh-CN" sz="2000" dirty="0">
                <a:latin typeface="Cambria" panose="02040503050406030204" pitchFamily="18" charset="0"/>
              </a:rPr>
              <a:t>, which are at the heart of training machine learning models.</a:t>
            </a:r>
          </a:p>
          <a:p>
            <a:r>
              <a:rPr lang="en-US" altLang="zh-CN" sz="2000" b="1" dirty="0">
                <a:latin typeface="Cambria" panose="02040503050406030204" pitchFamily="18" charset="0"/>
                <a:ea typeface="Cambria" panose="02040503050406030204" pitchFamily="18" charset="0"/>
              </a:rPr>
              <a:t>Example</a:t>
            </a:r>
            <a:r>
              <a:rPr lang="en-US" altLang="zh-CN" sz="2000" b="0" dirty="0">
                <a:latin typeface="Cambria" panose="02040503050406030204" pitchFamily="18" charset="0"/>
                <a:ea typeface="Cambria" panose="02040503050406030204" pitchFamily="18" charset="0"/>
              </a:rPr>
              <a:t>: </a:t>
            </a:r>
          </a:p>
          <a:p>
            <a:pPr marL="457200" lvl="1" indent="0">
              <a:buNone/>
            </a:pPr>
            <a:endParaRPr lang="en-US" altLang="zh-CN" sz="20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330EFB4D-F35F-540A-21F6-54795D23ED47}"/>
                  </a:ext>
                </a:extLst>
              </p:cNvPr>
              <p:cNvSpPr/>
              <p:nvPr/>
            </p:nvSpPr>
            <p:spPr>
              <a:xfrm>
                <a:off x="1749290" y="5254485"/>
                <a:ext cx="2166731" cy="85476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accent1">
                              <a:lumMod val="75000"/>
                            </a:schemeClr>
                          </a:solidFill>
                          <a:latin typeface="Cambria Math" panose="02040503050406030204" pitchFamily="18" charset="0"/>
                          <a:ea typeface="Cambria" panose="02040503050406030204" pitchFamily="18" charset="0"/>
                        </a:rPr>
                        <m:t>𝐷</m:t>
                      </m:r>
                      <m:r>
                        <a:rPr lang="en-US" altLang="zh-CN" sz="2000" i="1" smtClean="0">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20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𝑁</m:t>
                          </m:r>
                        </m:sup>
                      </m:sSubSup>
                    </m:oMath>
                  </m:oMathPara>
                </a14:m>
                <a:endParaRPr lang="zh-CN" altLang="en-US" sz="2000" dirty="0"/>
              </a:p>
            </p:txBody>
          </p:sp>
        </mc:Choice>
        <mc:Fallback xmlns="">
          <p:sp>
            <p:nvSpPr>
              <p:cNvPr id="4" name="矩形: 圆角 3">
                <a:extLst>
                  <a:ext uri="{FF2B5EF4-FFF2-40B4-BE49-F238E27FC236}">
                    <a16:creationId xmlns:a16="http://schemas.microsoft.com/office/drawing/2014/main" id="{330EFB4D-F35F-540A-21F6-54795D23ED47}"/>
                  </a:ext>
                </a:extLst>
              </p:cNvPr>
              <p:cNvSpPr>
                <a:spLocks noRot="1" noChangeAspect="1" noMove="1" noResize="1" noEditPoints="1" noAdjustHandles="1" noChangeArrowheads="1" noChangeShapeType="1" noTextEdit="1"/>
              </p:cNvSpPr>
              <p:nvPr/>
            </p:nvSpPr>
            <p:spPr>
              <a:xfrm>
                <a:off x="1749290" y="5254485"/>
                <a:ext cx="2166731" cy="854765"/>
              </a:xfrm>
              <a:prstGeom prst="roundRect">
                <a:avLst/>
              </a:prstGeom>
              <a:blipFill>
                <a:blip r:embed="rId3"/>
                <a:stretch>
                  <a:fillRect/>
                </a:stretch>
              </a:blipFill>
              <a:ln>
                <a:no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437BDEB-7699-D389-4E32-A2A9403C485B}"/>
              </a:ext>
            </a:extLst>
          </p:cNvPr>
          <p:cNvSpPr txBox="1"/>
          <p:nvPr/>
        </p:nvSpPr>
        <p:spPr>
          <a:xfrm>
            <a:off x="2398647" y="4917937"/>
            <a:ext cx="967409" cy="369332"/>
          </a:xfrm>
          <a:prstGeom prst="rect">
            <a:avLst/>
          </a:prstGeom>
          <a:noFill/>
        </p:spPr>
        <p:txBody>
          <a:bodyPr wrap="square">
            <a:spAutoFit/>
          </a:bodyPr>
          <a:lstStyle/>
          <a:p>
            <a:r>
              <a:rPr lang="en-US" altLang="zh-CN" sz="1800" b="0" dirty="0">
                <a:solidFill>
                  <a:schemeClr val="accent1">
                    <a:lumMod val="75000"/>
                  </a:schemeClr>
                </a:solidFill>
                <a:latin typeface="Cambria" panose="02040503050406030204" pitchFamily="18" charset="0"/>
                <a:ea typeface="Cambria" panose="02040503050406030204" pitchFamily="18" charset="0"/>
              </a:rPr>
              <a:t>Dataset</a:t>
            </a:r>
            <a:endParaRPr lang="zh-CN" altLang="en-US"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3C7F1D9-AD4D-C050-007D-97302AAEF21E}"/>
                  </a:ext>
                </a:extLst>
              </p:cNvPr>
              <p:cNvSpPr txBox="1"/>
              <p:nvPr/>
            </p:nvSpPr>
            <p:spPr>
              <a:xfrm>
                <a:off x="831950" y="2778510"/>
                <a:ext cx="10515597" cy="384464"/>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latin typeface="Cambria" panose="02040503050406030204" pitchFamily="18" charset="0"/>
                    <a:ea typeface="Cambria" panose="02040503050406030204" pitchFamily="18" charset="0"/>
                  </a:rPr>
                  <a:t>Given a </a:t>
                </a:r>
                <a:r>
                  <a:rPr lang="en-US" altLang="zh-CN" sz="1800" b="0" dirty="0">
                    <a:solidFill>
                      <a:schemeClr val="accent1">
                        <a:lumMod val="75000"/>
                      </a:schemeClr>
                    </a:solidFill>
                    <a:latin typeface="Cambria" panose="02040503050406030204" pitchFamily="18" charset="0"/>
                    <a:ea typeface="Cambria" panose="02040503050406030204" pitchFamily="18" charset="0"/>
                  </a:rPr>
                  <a:t>dataset </a:t>
                </a:r>
                <a14:m>
                  <m:oMath xmlns:m="http://schemas.openxmlformats.org/officeDocument/2006/math">
                    <m:r>
                      <a:rPr lang="en-US" altLang="zh-CN" sz="1800" i="1">
                        <a:solidFill>
                          <a:schemeClr val="accent1">
                            <a:lumMod val="75000"/>
                          </a:schemeClr>
                        </a:solidFill>
                        <a:latin typeface="Cambria Math" panose="02040503050406030204" pitchFamily="18" charset="0"/>
                        <a:ea typeface="Cambria" panose="02040503050406030204" pitchFamily="18" charset="0"/>
                      </a:rPr>
                      <m:t>𝐷</m:t>
                    </m:r>
                    <m:r>
                      <a:rPr lang="en-US" altLang="zh-CN" sz="1800" i="1">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18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𝑁</m:t>
                        </m:r>
                      </m:sup>
                    </m:sSubSup>
                  </m:oMath>
                </a14:m>
                <a:r>
                  <a:rPr lang="en-US" altLang="zh-CN" sz="1800" b="0" dirty="0">
                    <a:latin typeface="Cambria" panose="02040503050406030204" pitchFamily="18" charset="0"/>
                    <a:ea typeface="Cambria" panose="02040503050406030204" pitchFamily="18" charset="0"/>
                  </a:rPr>
                  <a:t> that contain </a:t>
                </a:r>
                <a14:m>
                  <m:oMath xmlns:m="http://schemas.openxmlformats.org/officeDocument/2006/math">
                    <m:r>
                      <a:rPr lang="en-US" altLang="zh-CN" sz="1800" b="0" i="1" smtClean="0">
                        <a:latin typeface="Cambria Math" panose="02040503050406030204" pitchFamily="18" charset="0"/>
                        <a:ea typeface="Cambria" panose="02040503050406030204" pitchFamily="18" charset="0"/>
                      </a:rPr>
                      <m:t>𝑁</m:t>
                    </m:r>
                  </m:oMath>
                </a14:m>
                <a:r>
                  <a:rPr lang="en-US" altLang="zh-CN" sz="1800" b="0" dirty="0">
                    <a:latin typeface="Cambria" panose="02040503050406030204" pitchFamily="18" charset="0"/>
                    <a:ea typeface="Cambria" panose="02040503050406030204" pitchFamily="18" charset="0"/>
                  </a:rPr>
                  <a:t> paired of data. </a:t>
                </a:r>
              </a:p>
            </p:txBody>
          </p:sp>
        </mc:Choice>
        <mc:Fallback xmlns="">
          <p:sp>
            <p:nvSpPr>
              <p:cNvPr id="52" name="文本框 51">
                <a:extLst>
                  <a:ext uri="{FF2B5EF4-FFF2-40B4-BE49-F238E27FC236}">
                    <a16:creationId xmlns:a16="http://schemas.microsoft.com/office/drawing/2014/main" id="{43C7F1D9-AD4D-C050-007D-97302AAEF21E}"/>
                  </a:ext>
                </a:extLst>
              </p:cNvPr>
              <p:cNvSpPr txBox="1">
                <a:spLocks noRot="1" noChangeAspect="1" noMove="1" noResize="1" noEditPoints="1" noAdjustHandles="1" noChangeArrowheads="1" noChangeShapeType="1" noTextEdit="1"/>
              </p:cNvSpPr>
              <p:nvPr/>
            </p:nvSpPr>
            <p:spPr>
              <a:xfrm>
                <a:off x="831950" y="2778510"/>
                <a:ext cx="10515597" cy="384464"/>
              </a:xfrm>
              <a:prstGeom prst="rect">
                <a:avLst/>
              </a:prstGeom>
              <a:blipFill>
                <a:blip r:embed="rId10"/>
                <a:stretch>
                  <a:fillRect t="-7937" b="-22222"/>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BBA8428-7C0D-6716-E74C-B74FBB79F5CE}"/>
              </a:ext>
            </a:extLst>
          </p:cNvPr>
          <p:cNvSpPr>
            <a:spLocks noGrp="1"/>
          </p:cNvSpPr>
          <p:nvPr>
            <p:ph type="sldNum" sz="quarter" idx="12"/>
          </p:nvPr>
        </p:nvSpPr>
        <p:spPr/>
        <p:txBody>
          <a:bodyPr/>
          <a:lstStyle/>
          <a:p>
            <a:fld id="{4E6027E7-B534-4FEF-91D5-95DA47CFDE45}" type="slidenum">
              <a:rPr lang="zh-CN" altLang="en-US" smtClean="0"/>
              <a:t>41</a:t>
            </a:fld>
            <a:endParaRPr lang="zh-CN" altLang="en-US"/>
          </a:p>
        </p:txBody>
      </p:sp>
    </p:spTree>
    <p:extLst>
      <p:ext uri="{BB962C8B-B14F-4D97-AF65-F5344CB8AC3E}">
        <p14:creationId xmlns:p14="http://schemas.microsoft.com/office/powerpoint/2010/main" val="337811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DAC9C0BB-60DB-DEBA-4A80-F14D7E89FDD0}"/>
              </a:ext>
            </a:extLst>
          </p:cNvPr>
          <p:cNvSpPr/>
          <p:nvPr/>
        </p:nvSpPr>
        <p:spPr>
          <a:xfrm>
            <a:off x="4989445" y="4917937"/>
            <a:ext cx="5373755" cy="137021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Calculus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DDE3456-48FD-3B2E-2F06-ECB5A2F23122}"/>
              </a:ext>
            </a:extLst>
          </p:cNvPr>
          <p:cNvSpPr>
            <a:spLocks noGrp="1"/>
          </p:cNvSpPr>
          <p:nvPr>
            <p:ph idx="1"/>
          </p:nvPr>
        </p:nvSpPr>
        <p:spPr>
          <a:xfrm>
            <a:off x="838200" y="1534076"/>
            <a:ext cx="10515600" cy="4860097"/>
          </a:xfrm>
        </p:spPr>
        <p:txBody>
          <a:bodyPr>
            <a:normAutofit/>
          </a:bodyPr>
          <a:lstStyle/>
          <a:p>
            <a:r>
              <a:rPr lang="en-US" altLang="zh-CN" sz="2000" b="1" dirty="0">
                <a:latin typeface="Cambria" panose="02040503050406030204" pitchFamily="18" charset="0"/>
              </a:rPr>
              <a:t>Optimization Problems in Training Models: </a:t>
            </a:r>
            <a:r>
              <a:rPr lang="en-US" altLang="zh-CN" sz="2000" dirty="0">
                <a:latin typeface="Cambria" panose="02040503050406030204" pitchFamily="18" charset="0"/>
              </a:rPr>
              <a:t>Calculus is fundamental in </a:t>
            </a:r>
            <a:r>
              <a:rPr lang="en-US" altLang="zh-CN" sz="2000" u="sng" dirty="0">
                <a:latin typeface="Cambria" panose="02040503050406030204" pitchFamily="18" charset="0"/>
              </a:rPr>
              <a:t>solving</a:t>
            </a:r>
            <a:r>
              <a:rPr lang="en-US" altLang="zh-CN" sz="2000" dirty="0">
                <a:latin typeface="Cambria" panose="02040503050406030204" pitchFamily="18" charset="0"/>
              </a:rPr>
              <a:t> </a:t>
            </a:r>
            <a:r>
              <a:rPr lang="en-US" altLang="zh-CN" sz="2000" u="sng" dirty="0">
                <a:latin typeface="Cambria" panose="02040503050406030204" pitchFamily="18" charset="0"/>
              </a:rPr>
              <a:t>optimization problems in a </a:t>
            </a:r>
            <a:r>
              <a:rPr lang="en-US" altLang="zh-CN" sz="2000" b="1" u="sng" dirty="0">
                <a:solidFill>
                  <a:srgbClr val="C00000"/>
                </a:solidFill>
                <a:latin typeface="Cambria" panose="02040503050406030204" pitchFamily="18" charset="0"/>
              </a:rPr>
              <a:t>function</a:t>
            </a:r>
            <a:r>
              <a:rPr lang="en-US" altLang="zh-CN" sz="2000" u="sng" dirty="0">
                <a:latin typeface="Cambria" panose="02040503050406030204" pitchFamily="18" charset="0"/>
              </a:rPr>
              <a:t> form</a:t>
            </a:r>
            <a:r>
              <a:rPr lang="en-US" altLang="zh-CN" sz="2000" dirty="0">
                <a:latin typeface="Cambria" panose="02040503050406030204" pitchFamily="18" charset="0"/>
              </a:rPr>
              <a:t>, which are at the heart of training machine learning models.</a:t>
            </a:r>
          </a:p>
          <a:p>
            <a:r>
              <a:rPr lang="en-US" altLang="zh-CN" sz="2000" b="1" dirty="0">
                <a:latin typeface="Cambria" panose="02040503050406030204" pitchFamily="18" charset="0"/>
                <a:ea typeface="Cambria" panose="02040503050406030204" pitchFamily="18" charset="0"/>
              </a:rPr>
              <a:t>Example</a:t>
            </a:r>
            <a:r>
              <a:rPr lang="en-US" altLang="zh-CN" sz="2000" b="0" dirty="0">
                <a:latin typeface="Cambria" panose="02040503050406030204" pitchFamily="18" charset="0"/>
                <a:ea typeface="Cambria" panose="02040503050406030204" pitchFamily="18" charset="0"/>
              </a:rPr>
              <a:t>: </a:t>
            </a:r>
          </a:p>
          <a:p>
            <a:pPr marL="457200" lvl="1" indent="0">
              <a:buNone/>
            </a:pPr>
            <a:endParaRPr lang="en-US" altLang="zh-CN" sz="20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330EFB4D-F35F-540A-21F6-54795D23ED47}"/>
                  </a:ext>
                </a:extLst>
              </p:cNvPr>
              <p:cNvSpPr/>
              <p:nvPr/>
            </p:nvSpPr>
            <p:spPr>
              <a:xfrm>
                <a:off x="1749290" y="5254485"/>
                <a:ext cx="2166731" cy="85476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accent1">
                              <a:lumMod val="75000"/>
                            </a:schemeClr>
                          </a:solidFill>
                          <a:latin typeface="Cambria Math" panose="02040503050406030204" pitchFamily="18" charset="0"/>
                          <a:ea typeface="Cambria" panose="02040503050406030204" pitchFamily="18" charset="0"/>
                        </a:rPr>
                        <m:t>𝐷</m:t>
                      </m:r>
                      <m:r>
                        <a:rPr lang="en-US" altLang="zh-CN" sz="2000" i="1" smtClean="0">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20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𝑁</m:t>
                          </m:r>
                        </m:sup>
                      </m:sSubSup>
                    </m:oMath>
                  </m:oMathPara>
                </a14:m>
                <a:endParaRPr lang="zh-CN" altLang="en-US" sz="2000" dirty="0"/>
              </a:p>
            </p:txBody>
          </p:sp>
        </mc:Choice>
        <mc:Fallback xmlns="">
          <p:sp>
            <p:nvSpPr>
              <p:cNvPr id="4" name="矩形: 圆角 3">
                <a:extLst>
                  <a:ext uri="{FF2B5EF4-FFF2-40B4-BE49-F238E27FC236}">
                    <a16:creationId xmlns:a16="http://schemas.microsoft.com/office/drawing/2014/main" id="{330EFB4D-F35F-540A-21F6-54795D23ED47}"/>
                  </a:ext>
                </a:extLst>
              </p:cNvPr>
              <p:cNvSpPr>
                <a:spLocks noRot="1" noChangeAspect="1" noMove="1" noResize="1" noEditPoints="1" noAdjustHandles="1" noChangeArrowheads="1" noChangeShapeType="1" noTextEdit="1"/>
              </p:cNvSpPr>
              <p:nvPr/>
            </p:nvSpPr>
            <p:spPr>
              <a:xfrm>
                <a:off x="1749290" y="5254485"/>
                <a:ext cx="2166731" cy="854765"/>
              </a:xfrm>
              <a:prstGeom prst="roundRect">
                <a:avLst/>
              </a:prstGeom>
              <a:blipFill>
                <a:blip r:embed="rId3"/>
                <a:stretch>
                  <a:fillRect/>
                </a:stretch>
              </a:blipFill>
              <a:ln>
                <a:no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437BDEB-7699-D389-4E32-A2A9403C485B}"/>
              </a:ext>
            </a:extLst>
          </p:cNvPr>
          <p:cNvSpPr txBox="1"/>
          <p:nvPr/>
        </p:nvSpPr>
        <p:spPr>
          <a:xfrm>
            <a:off x="2398647" y="4917937"/>
            <a:ext cx="967409" cy="369332"/>
          </a:xfrm>
          <a:prstGeom prst="rect">
            <a:avLst/>
          </a:prstGeom>
          <a:noFill/>
        </p:spPr>
        <p:txBody>
          <a:bodyPr wrap="square">
            <a:spAutoFit/>
          </a:bodyPr>
          <a:lstStyle/>
          <a:p>
            <a:r>
              <a:rPr lang="en-US" altLang="zh-CN" sz="1800" b="0" dirty="0">
                <a:solidFill>
                  <a:schemeClr val="accent1">
                    <a:lumMod val="75000"/>
                  </a:schemeClr>
                </a:solidFill>
                <a:latin typeface="Cambria" panose="02040503050406030204" pitchFamily="18" charset="0"/>
                <a:ea typeface="Cambria" panose="02040503050406030204" pitchFamily="18" charset="0"/>
              </a:rPr>
              <a:t>Dataset</a:t>
            </a:r>
            <a:endParaRPr lang="zh-CN" altLang="en-US" dirty="0"/>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45AB1FD0-553C-A4F8-11AE-33E04C2EF3D2}"/>
                  </a:ext>
                </a:extLst>
              </p:cNvPr>
              <p:cNvSpPr/>
              <p:nvPr/>
            </p:nvSpPr>
            <p:spPr>
              <a:xfrm>
                <a:off x="6586334" y="5293896"/>
                <a:ext cx="755374" cy="82198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2">
                                  <a:lumMod val="75000"/>
                                </a:schemeClr>
                              </a:solidFill>
                              <a:latin typeface="Cambria Math" panose="02040503050406030204" pitchFamily="18" charset="0"/>
                            </a:rPr>
                          </m:ctrlPr>
                        </m:sSubPr>
                        <m:e>
                          <m:r>
                            <a:rPr lang="en-US" altLang="zh-CN" sz="2400" i="1">
                              <a:solidFill>
                                <a:schemeClr val="accent2">
                                  <a:lumMod val="75000"/>
                                </a:schemeClr>
                              </a:solidFill>
                              <a:latin typeface="Cambria Math" panose="02040503050406030204" pitchFamily="18" charset="0"/>
                            </a:rPr>
                            <m:t>𝑓</m:t>
                          </m:r>
                        </m:e>
                        <m:sub>
                          <m:r>
                            <a:rPr lang="en-US" altLang="zh-CN" sz="2400" i="1">
                              <a:solidFill>
                                <a:schemeClr val="accent2">
                                  <a:lumMod val="75000"/>
                                </a:schemeClr>
                              </a:solidFill>
                              <a:latin typeface="Cambria Math" panose="02040503050406030204" pitchFamily="18" charset="0"/>
                            </a:rPr>
                            <m:t>𝜃</m:t>
                          </m:r>
                        </m:sub>
                      </m:sSub>
                    </m:oMath>
                  </m:oMathPara>
                </a14:m>
                <a:endParaRPr lang="zh-CN" altLang="en-US" sz="2400" dirty="0"/>
              </a:p>
            </p:txBody>
          </p:sp>
        </mc:Choice>
        <mc:Fallback xmlns="">
          <p:sp>
            <p:nvSpPr>
              <p:cNvPr id="7" name="矩形: 圆角 6">
                <a:extLst>
                  <a:ext uri="{FF2B5EF4-FFF2-40B4-BE49-F238E27FC236}">
                    <a16:creationId xmlns:a16="http://schemas.microsoft.com/office/drawing/2014/main" id="{45AB1FD0-553C-A4F8-11AE-33E04C2EF3D2}"/>
                  </a:ext>
                </a:extLst>
              </p:cNvPr>
              <p:cNvSpPr>
                <a:spLocks noRot="1" noChangeAspect="1" noMove="1" noResize="1" noEditPoints="1" noAdjustHandles="1" noChangeArrowheads="1" noChangeShapeType="1" noTextEdit="1"/>
              </p:cNvSpPr>
              <p:nvPr/>
            </p:nvSpPr>
            <p:spPr>
              <a:xfrm>
                <a:off x="6586334" y="5293896"/>
                <a:ext cx="755374" cy="821981"/>
              </a:xfrm>
              <a:prstGeom prst="roundRect">
                <a:avLst/>
              </a:prstGeom>
              <a:blipFill>
                <a:blip r:embed="rId4"/>
                <a:stretch>
                  <a:fillRect/>
                </a:stretch>
              </a:blipFill>
              <a:ln>
                <a:no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E794D8-B9E7-49EE-D085-918295BF7723}"/>
              </a:ext>
            </a:extLst>
          </p:cNvPr>
          <p:cNvSpPr txBox="1"/>
          <p:nvPr/>
        </p:nvSpPr>
        <p:spPr>
          <a:xfrm>
            <a:off x="6362705" y="4932207"/>
            <a:ext cx="1202632" cy="369332"/>
          </a:xfrm>
          <a:prstGeom prst="rect">
            <a:avLst/>
          </a:prstGeom>
          <a:noFill/>
        </p:spPr>
        <p:txBody>
          <a:bodyPr wrap="square">
            <a:spAutoFit/>
          </a:bodyPr>
          <a:lstStyle/>
          <a:p>
            <a:r>
              <a:rPr lang="en-US" altLang="zh-CN" dirty="0">
                <a:solidFill>
                  <a:schemeClr val="accent2">
                    <a:lumMod val="75000"/>
                  </a:schemeClr>
                </a:solidFill>
                <a:latin typeface="Cambria" panose="02040503050406030204" pitchFamily="18" charset="0"/>
                <a:ea typeface="Cambria" panose="02040503050406030204" pitchFamily="18" charset="0"/>
              </a:rPr>
              <a:t>ML </a:t>
            </a:r>
            <a:r>
              <a:rPr lang="en-US" altLang="zh-CN" sz="1800" b="0" dirty="0">
                <a:solidFill>
                  <a:schemeClr val="accent2">
                    <a:lumMod val="75000"/>
                  </a:schemeClr>
                </a:solidFill>
                <a:latin typeface="Cambria" panose="02040503050406030204" pitchFamily="18" charset="0"/>
                <a:ea typeface="Cambria" panose="02040503050406030204" pitchFamily="18" charset="0"/>
              </a:rPr>
              <a:t>model </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DFA3B30-8269-D073-4873-D51A1BB1E38F}"/>
                  </a:ext>
                </a:extLst>
              </p:cNvPr>
              <p:cNvSpPr txBox="1"/>
              <p:nvPr/>
            </p:nvSpPr>
            <p:spPr>
              <a:xfrm>
                <a:off x="5555975" y="5470697"/>
                <a:ext cx="6129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4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2400" b="0" i="1" smtClean="0">
                              <a:solidFill>
                                <a:schemeClr val="accent1">
                                  <a:lumMod val="75000"/>
                                </a:schemeClr>
                              </a:solidFill>
                              <a:latin typeface="Cambria Math" panose="02040503050406030204" pitchFamily="18" charset="0"/>
                              <a:ea typeface="Cambria" panose="02040503050406030204" pitchFamily="18" charset="0"/>
                            </a:rPr>
                            <m:t>𝑖</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DFA3B30-8269-D073-4873-D51A1BB1E38F}"/>
                  </a:ext>
                </a:extLst>
              </p:cNvPr>
              <p:cNvSpPr txBox="1">
                <a:spLocks noRot="1" noChangeAspect="1" noMove="1" noResize="1" noEditPoints="1" noAdjustHandles="1" noChangeArrowheads="1" noChangeShapeType="1" noTextEdit="1"/>
              </p:cNvSpPr>
              <p:nvPr/>
            </p:nvSpPr>
            <p:spPr>
              <a:xfrm>
                <a:off x="5555975" y="5470697"/>
                <a:ext cx="612916" cy="461665"/>
              </a:xfrm>
              <a:prstGeom prst="rect">
                <a:avLst/>
              </a:prstGeom>
              <a:blipFill>
                <a:blip r:embed="rId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26B871E-212E-7B0D-380F-65273FF3BFB5}"/>
                  </a:ext>
                </a:extLst>
              </p:cNvPr>
              <p:cNvSpPr txBox="1"/>
              <p:nvPr/>
            </p:nvSpPr>
            <p:spPr>
              <a:xfrm>
                <a:off x="7722706" y="5470697"/>
                <a:ext cx="5499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accent1">
                                  <a:lumMod val="75000"/>
                                </a:schemeClr>
                              </a:solidFill>
                              <a:latin typeface="Cambria Math" panose="02040503050406030204" pitchFamily="18" charset="0"/>
                            </a:rPr>
                          </m:ctrlPr>
                        </m:accPr>
                        <m:e>
                          <m:sSub>
                            <m:sSubPr>
                              <m:ctrlPr>
                                <a:rPr lang="en-US" altLang="zh-CN" sz="2400" b="0" i="1" smtClean="0">
                                  <a:solidFill>
                                    <a:schemeClr val="accent1">
                                      <a:lumMod val="75000"/>
                                    </a:schemeClr>
                                  </a:solidFill>
                                  <a:latin typeface="Cambria Math" panose="02040503050406030204" pitchFamily="18" charset="0"/>
                                </a:rPr>
                              </m:ctrlPr>
                            </m:sSubPr>
                            <m:e>
                              <m:r>
                                <a:rPr lang="en-US" altLang="zh-CN" sz="2400" b="0" i="1" smtClean="0">
                                  <a:solidFill>
                                    <a:schemeClr val="accent1">
                                      <a:lumMod val="75000"/>
                                    </a:schemeClr>
                                  </a:solidFill>
                                  <a:latin typeface="Cambria Math" panose="02040503050406030204" pitchFamily="18" charset="0"/>
                                </a:rPr>
                                <m:t>𝑦</m:t>
                              </m:r>
                            </m:e>
                            <m:sub>
                              <m:r>
                                <a:rPr lang="en-US" altLang="zh-CN" sz="2400" b="0" i="1" smtClean="0">
                                  <a:solidFill>
                                    <a:schemeClr val="accent1">
                                      <a:lumMod val="75000"/>
                                    </a:schemeClr>
                                  </a:solidFill>
                                  <a:latin typeface="Cambria Math" panose="02040503050406030204" pitchFamily="18" charset="0"/>
                                </a:rPr>
                                <m:t>𝑖</m:t>
                              </m:r>
                            </m:sub>
                          </m:sSub>
                        </m:e>
                      </m:acc>
                    </m:oMath>
                  </m:oMathPara>
                </a14:m>
                <a:endParaRPr lang="zh-CN" altLang="en-US" sz="2400" dirty="0"/>
              </a:p>
            </p:txBody>
          </p:sp>
        </mc:Choice>
        <mc:Fallback xmlns="">
          <p:sp>
            <p:nvSpPr>
              <p:cNvPr id="16" name="文本框 15">
                <a:extLst>
                  <a:ext uri="{FF2B5EF4-FFF2-40B4-BE49-F238E27FC236}">
                    <a16:creationId xmlns:a16="http://schemas.microsoft.com/office/drawing/2014/main" id="{026B871E-212E-7B0D-380F-65273FF3BFB5}"/>
                  </a:ext>
                </a:extLst>
              </p:cNvPr>
              <p:cNvSpPr txBox="1">
                <a:spLocks noRot="1" noChangeAspect="1" noMove="1" noResize="1" noEditPoints="1" noAdjustHandles="1" noChangeArrowheads="1" noChangeShapeType="1" noTextEdit="1"/>
              </p:cNvSpPr>
              <p:nvPr/>
            </p:nvSpPr>
            <p:spPr>
              <a:xfrm>
                <a:off x="7722706" y="5470697"/>
                <a:ext cx="549966" cy="461665"/>
              </a:xfrm>
              <a:prstGeom prst="rect">
                <a:avLst/>
              </a:prstGeom>
              <a:blipFill>
                <a:blip r:embed="rId6"/>
                <a:stretch>
                  <a:fillRect t="-3947" r="-21111" b="-10526"/>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934A3E2-FA3C-DF9E-DA7E-3E186275D7AC}"/>
              </a:ext>
            </a:extLst>
          </p:cNvPr>
          <p:cNvSpPr txBox="1"/>
          <p:nvPr/>
        </p:nvSpPr>
        <p:spPr>
          <a:xfrm>
            <a:off x="6821559" y="4548588"/>
            <a:ext cx="2259496" cy="369332"/>
          </a:xfrm>
          <a:prstGeom prst="rect">
            <a:avLst/>
          </a:prstGeom>
          <a:noFill/>
        </p:spPr>
        <p:txBody>
          <a:bodyPr wrap="square">
            <a:spAutoFit/>
          </a:bodyPr>
          <a:lstStyle/>
          <a:p>
            <a:r>
              <a:rPr lang="en-US" altLang="zh-CN" sz="1800" b="0" dirty="0">
                <a:solidFill>
                  <a:schemeClr val="tx1">
                    <a:lumMod val="65000"/>
                    <a:lumOff val="35000"/>
                  </a:schemeClr>
                </a:solidFill>
                <a:latin typeface="Cambria" panose="02040503050406030204" pitchFamily="18" charset="0"/>
                <a:ea typeface="Cambria" panose="02040503050406030204" pitchFamily="18" charset="0"/>
              </a:rPr>
              <a:t>Model Training Stage</a:t>
            </a:r>
            <a:endParaRPr lang="zh-CN" altLang="en-US" dirty="0"/>
          </a:p>
        </p:txBody>
      </p:sp>
      <p:cxnSp>
        <p:nvCxnSpPr>
          <p:cNvPr id="22" name="直接箭头连接符 21">
            <a:extLst>
              <a:ext uri="{FF2B5EF4-FFF2-40B4-BE49-F238E27FC236}">
                <a16:creationId xmlns:a16="http://schemas.microsoft.com/office/drawing/2014/main" id="{A2990080-FC6E-D7A2-9EEF-D35464A2B1F9}"/>
              </a:ext>
            </a:extLst>
          </p:cNvPr>
          <p:cNvCxnSpPr>
            <a:cxnSpLocks/>
            <a:endCxn id="14" idx="1"/>
          </p:cNvCxnSpPr>
          <p:nvPr/>
        </p:nvCxnSpPr>
        <p:spPr>
          <a:xfrm>
            <a:off x="3679139" y="5701529"/>
            <a:ext cx="1876836" cy="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4F862-3E67-FC5B-CAEF-0A1E13022765}"/>
              </a:ext>
            </a:extLst>
          </p:cNvPr>
          <p:cNvCxnSpPr>
            <a:cxnSpLocks/>
            <a:stCxn id="14" idx="3"/>
            <a:endCxn id="7" idx="1"/>
          </p:cNvCxnSpPr>
          <p:nvPr/>
        </p:nvCxnSpPr>
        <p:spPr>
          <a:xfrm>
            <a:off x="6168891" y="5701530"/>
            <a:ext cx="417443" cy="335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AE89455-FED9-0045-B33C-EBBA68581303}"/>
              </a:ext>
            </a:extLst>
          </p:cNvPr>
          <p:cNvCxnSpPr>
            <a:cxnSpLocks/>
          </p:cNvCxnSpPr>
          <p:nvPr/>
        </p:nvCxnSpPr>
        <p:spPr>
          <a:xfrm>
            <a:off x="7381467" y="5708191"/>
            <a:ext cx="417443" cy="335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FB22902-3D34-E05C-8A4F-45F38762CE72}"/>
              </a:ext>
            </a:extLst>
          </p:cNvPr>
          <p:cNvSpPr txBox="1"/>
          <p:nvPr/>
        </p:nvSpPr>
        <p:spPr>
          <a:xfrm>
            <a:off x="3997190" y="5339891"/>
            <a:ext cx="904456" cy="369332"/>
          </a:xfrm>
          <a:prstGeom prst="rect">
            <a:avLst/>
          </a:prstGeom>
          <a:noFill/>
        </p:spPr>
        <p:txBody>
          <a:bodyPr wrap="square">
            <a:spAutoFit/>
          </a:bodyPr>
          <a:lstStyle/>
          <a:p>
            <a:r>
              <a:rPr lang="en-US" altLang="zh-CN" sz="1800" b="0" dirty="0">
                <a:latin typeface="Cambria" panose="02040503050406030204" pitchFamily="18" charset="0"/>
                <a:ea typeface="Cambria" panose="02040503050406030204" pitchFamily="18" charset="0"/>
              </a:rPr>
              <a:t>Sample</a:t>
            </a:r>
            <a:endParaRPr lang="zh-CN" altLang="en-US"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3C7F1D9-AD4D-C050-007D-97302AAEF21E}"/>
                  </a:ext>
                </a:extLst>
              </p:cNvPr>
              <p:cNvSpPr txBox="1"/>
              <p:nvPr/>
            </p:nvSpPr>
            <p:spPr>
              <a:xfrm>
                <a:off x="831950" y="2778510"/>
                <a:ext cx="10515597" cy="384464"/>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latin typeface="Cambria" panose="02040503050406030204" pitchFamily="18" charset="0"/>
                    <a:ea typeface="Cambria" panose="02040503050406030204" pitchFamily="18" charset="0"/>
                  </a:rPr>
                  <a:t>Given a </a:t>
                </a:r>
                <a:r>
                  <a:rPr lang="en-US" altLang="zh-CN" sz="1800" b="0" dirty="0">
                    <a:solidFill>
                      <a:schemeClr val="accent1">
                        <a:lumMod val="75000"/>
                      </a:schemeClr>
                    </a:solidFill>
                    <a:latin typeface="Cambria" panose="02040503050406030204" pitchFamily="18" charset="0"/>
                    <a:ea typeface="Cambria" panose="02040503050406030204" pitchFamily="18" charset="0"/>
                  </a:rPr>
                  <a:t>dataset </a:t>
                </a:r>
                <a14:m>
                  <m:oMath xmlns:m="http://schemas.openxmlformats.org/officeDocument/2006/math">
                    <m:r>
                      <a:rPr lang="en-US" altLang="zh-CN" sz="1800" i="1">
                        <a:solidFill>
                          <a:schemeClr val="accent1">
                            <a:lumMod val="75000"/>
                          </a:schemeClr>
                        </a:solidFill>
                        <a:latin typeface="Cambria Math" panose="02040503050406030204" pitchFamily="18" charset="0"/>
                        <a:ea typeface="Cambria" panose="02040503050406030204" pitchFamily="18" charset="0"/>
                      </a:rPr>
                      <m:t>𝐷</m:t>
                    </m:r>
                    <m:r>
                      <a:rPr lang="en-US" altLang="zh-CN" sz="1800" i="1">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18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𝑁</m:t>
                        </m:r>
                      </m:sup>
                    </m:sSubSup>
                  </m:oMath>
                </a14:m>
                <a:r>
                  <a:rPr lang="en-US" altLang="zh-CN" sz="1800" b="0" dirty="0">
                    <a:latin typeface="Cambria" panose="02040503050406030204" pitchFamily="18" charset="0"/>
                    <a:ea typeface="Cambria" panose="02040503050406030204" pitchFamily="18" charset="0"/>
                  </a:rPr>
                  <a:t> that contain </a:t>
                </a:r>
                <a14:m>
                  <m:oMath xmlns:m="http://schemas.openxmlformats.org/officeDocument/2006/math">
                    <m:r>
                      <a:rPr lang="en-US" altLang="zh-CN" sz="1800" b="0" i="1" smtClean="0">
                        <a:latin typeface="Cambria Math" panose="02040503050406030204" pitchFamily="18" charset="0"/>
                        <a:ea typeface="Cambria" panose="02040503050406030204" pitchFamily="18" charset="0"/>
                      </a:rPr>
                      <m:t>𝑁</m:t>
                    </m:r>
                  </m:oMath>
                </a14:m>
                <a:r>
                  <a:rPr lang="en-US" altLang="zh-CN" sz="1800" b="0" dirty="0">
                    <a:latin typeface="Cambria" panose="02040503050406030204" pitchFamily="18" charset="0"/>
                    <a:ea typeface="Cambria" panose="02040503050406030204" pitchFamily="18" charset="0"/>
                  </a:rPr>
                  <a:t> paired of data. </a:t>
                </a:r>
              </a:p>
            </p:txBody>
          </p:sp>
        </mc:Choice>
        <mc:Fallback xmlns="">
          <p:sp>
            <p:nvSpPr>
              <p:cNvPr id="52" name="文本框 51">
                <a:extLst>
                  <a:ext uri="{FF2B5EF4-FFF2-40B4-BE49-F238E27FC236}">
                    <a16:creationId xmlns:a16="http://schemas.microsoft.com/office/drawing/2014/main" id="{43C7F1D9-AD4D-C050-007D-97302AAEF21E}"/>
                  </a:ext>
                </a:extLst>
              </p:cNvPr>
              <p:cNvSpPr txBox="1">
                <a:spLocks noRot="1" noChangeAspect="1" noMove="1" noResize="1" noEditPoints="1" noAdjustHandles="1" noChangeArrowheads="1" noChangeShapeType="1" noTextEdit="1"/>
              </p:cNvSpPr>
              <p:nvPr/>
            </p:nvSpPr>
            <p:spPr>
              <a:xfrm>
                <a:off x="831950" y="2778510"/>
                <a:ext cx="10515597" cy="384464"/>
              </a:xfrm>
              <a:prstGeom prst="rect">
                <a:avLst/>
              </a:prstGeom>
              <a:blipFill>
                <a:blip r:embed="rId10"/>
                <a:stretch>
                  <a:fillRect t="-7937"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A861DBA-F5E6-6192-D8D5-E9CFB7C79482}"/>
                  </a:ext>
                </a:extLst>
              </p:cNvPr>
              <p:cNvSpPr txBox="1"/>
              <p:nvPr/>
            </p:nvSpPr>
            <p:spPr>
              <a:xfrm>
                <a:off x="838200" y="3180477"/>
                <a:ext cx="10515599" cy="646331"/>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latin typeface="Cambria" panose="02040503050406030204" pitchFamily="18" charset="0"/>
                    <a:ea typeface="Cambria" panose="02040503050406030204" pitchFamily="18" charset="0"/>
                  </a:rPr>
                  <a:t>During </a:t>
                </a:r>
                <a:r>
                  <a:rPr lang="en-US" altLang="zh-CN" sz="1800" b="0" u="sng" dirty="0">
                    <a:solidFill>
                      <a:schemeClr val="tx1">
                        <a:lumMod val="65000"/>
                        <a:lumOff val="35000"/>
                      </a:schemeClr>
                    </a:solidFill>
                    <a:latin typeface="Cambria" panose="02040503050406030204" pitchFamily="18" charset="0"/>
                    <a:ea typeface="Cambria" panose="02040503050406030204" pitchFamily="18" charset="0"/>
                  </a:rPr>
                  <a:t>model training stage</a:t>
                </a:r>
                <a:r>
                  <a:rPr lang="en-US" altLang="zh-CN" sz="1800" b="0" dirty="0">
                    <a:latin typeface="Cambria" panose="02040503050406030204" pitchFamily="18" charset="0"/>
                    <a:ea typeface="Cambria" panose="02040503050406030204" pitchFamily="18" charset="0"/>
                  </a:rPr>
                  <a:t>, we can use a </a:t>
                </a:r>
                <a:r>
                  <a:rPr lang="en-US" altLang="zh-CN" sz="1800" b="0" dirty="0">
                    <a:solidFill>
                      <a:schemeClr val="accent2">
                        <a:lumMod val="75000"/>
                      </a:schemeClr>
                    </a:solidFill>
                    <a:latin typeface="Cambria" panose="02040503050406030204" pitchFamily="18" charset="0"/>
                    <a:ea typeface="Cambria" panose="02040503050406030204" pitchFamily="18" charset="0"/>
                  </a:rPr>
                  <a:t>machine learning model </a:t>
                </a:r>
                <a14:m>
                  <m:oMath xmlns:m="http://schemas.openxmlformats.org/officeDocument/2006/math">
                    <m:sSub>
                      <m:sSubPr>
                        <m:ctrlPr>
                          <a:rPr lang="en-US" altLang="zh-CN" sz="1800" i="1">
                            <a:solidFill>
                              <a:schemeClr val="accent2">
                                <a:lumMod val="75000"/>
                              </a:schemeClr>
                            </a:solidFill>
                            <a:latin typeface="Cambria Math" panose="02040503050406030204" pitchFamily="18" charset="0"/>
                          </a:rPr>
                        </m:ctrlPr>
                      </m:sSubPr>
                      <m:e>
                        <m:r>
                          <a:rPr lang="en-US" altLang="zh-CN" sz="1800" i="1">
                            <a:solidFill>
                              <a:schemeClr val="accent2">
                                <a:lumMod val="75000"/>
                              </a:schemeClr>
                            </a:solidFill>
                            <a:latin typeface="Cambria Math" panose="02040503050406030204" pitchFamily="18" charset="0"/>
                          </a:rPr>
                          <m:t>𝑓</m:t>
                        </m:r>
                      </m:e>
                      <m:sub>
                        <m:r>
                          <a:rPr lang="en-US" altLang="zh-CN" sz="1800" i="1">
                            <a:solidFill>
                              <a:schemeClr val="accent2">
                                <a:lumMod val="75000"/>
                              </a:schemeClr>
                            </a:solidFill>
                            <a:latin typeface="Cambria Math" panose="02040503050406030204" pitchFamily="18" charset="0"/>
                          </a:rPr>
                          <m:t>𝜃</m:t>
                        </m:r>
                      </m:sub>
                    </m:sSub>
                  </m:oMath>
                </a14:m>
                <a:r>
                  <a:rPr lang="en-US" altLang="zh-CN" sz="1800" b="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altLang="zh-CN" sz="1800" b="0" i="1" smtClean="0">
                        <a:solidFill>
                          <a:schemeClr val="accent1">
                            <a:lumMod val="75000"/>
                          </a:schemeClr>
                        </a:solidFill>
                        <a:latin typeface="Cambria Math" panose="02040503050406030204" pitchFamily="18" charset="0"/>
                      </a:rPr>
                      <m:t> </m:t>
                    </m:r>
                    <m:acc>
                      <m:accPr>
                        <m:chr m:val="̂"/>
                        <m:ctrlPr>
                          <a:rPr lang="en-US" altLang="zh-CN" sz="1800" i="1">
                            <a:solidFill>
                              <a:schemeClr val="accent1">
                                <a:lumMod val="75000"/>
                              </a:schemeClr>
                            </a:solidFill>
                            <a:latin typeface="Cambria Math" panose="02040503050406030204" pitchFamily="18" charset="0"/>
                          </a:rPr>
                        </m:ctrlPr>
                      </m:accPr>
                      <m:e>
                        <m:sSub>
                          <m:sSubPr>
                            <m:ctrlPr>
                              <a:rPr lang="en-US" altLang="zh-CN" sz="1800" i="1">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𝑦</m:t>
                            </m:r>
                          </m:e>
                          <m:sub>
                            <m:r>
                              <a:rPr lang="en-US" altLang="zh-CN" sz="1800" i="1">
                                <a:solidFill>
                                  <a:schemeClr val="accent1">
                                    <a:lumMod val="75000"/>
                                  </a:schemeClr>
                                </a:solidFill>
                                <a:latin typeface="Cambria Math" panose="02040503050406030204" pitchFamily="18" charset="0"/>
                              </a:rPr>
                              <m:t>𝑖</m:t>
                            </m:r>
                          </m:sub>
                        </m:sSub>
                      </m:e>
                    </m:acc>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accent2">
                                <a:lumMod val="75000"/>
                              </a:schemeClr>
                            </a:solidFill>
                            <a:latin typeface="Cambria Math" panose="02040503050406030204" pitchFamily="18" charset="0"/>
                          </a:rPr>
                        </m:ctrlPr>
                      </m:sSubPr>
                      <m:e>
                        <m:r>
                          <a:rPr lang="en-US" altLang="zh-CN" sz="1800" b="0" i="1" smtClean="0">
                            <a:solidFill>
                              <a:schemeClr val="accent2">
                                <a:lumMod val="75000"/>
                              </a:schemeClr>
                            </a:solidFill>
                            <a:latin typeface="Cambria Math" panose="02040503050406030204" pitchFamily="18" charset="0"/>
                          </a:rPr>
                          <m:t>𝑓</m:t>
                        </m:r>
                      </m:e>
                      <m:sub>
                        <m:r>
                          <a:rPr lang="en-US" altLang="zh-CN" sz="1800" b="0" i="1" smtClean="0">
                            <a:solidFill>
                              <a:schemeClr val="accent2">
                                <a:lumMod val="75000"/>
                              </a:schemeClr>
                            </a:solidFill>
                            <a:latin typeface="Cambria Math" panose="02040503050406030204" pitchFamily="18" charset="0"/>
                          </a:rPr>
                          <m:t>𝜃</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accent1">
                                <a:lumMod val="75000"/>
                              </a:schemeClr>
                            </a:solidFill>
                            <a:latin typeface="Cambria Math" panose="02040503050406030204" pitchFamily="18" charset="0"/>
                          </a:rPr>
                        </m:ctrlPr>
                      </m:sSubPr>
                      <m:e>
                        <m:r>
                          <a:rPr lang="en-US" altLang="zh-CN" sz="1800" b="0" i="1" smtClean="0">
                            <a:solidFill>
                              <a:schemeClr val="accent1">
                                <a:lumMod val="75000"/>
                              </a:schemeClr>
                            </a:solidFill>
                            <a:latin typeface="Cambria Math" panose="02040503050406030204" pitchFamily="18" charset="0"/>
                          </a:rPr>
                          <m:t>𝑥</m:t>
                        </m:r>
                      </m:e>
                      <m:sub>
                        <m:r>
                          <a:rPr lang="en-US" altLang="zh-CN" sz="1800" b="0" i="1" smtClean="0">
                            <a:solidFill>
                              <a:schemeClr val="accent1">
                                <a:lumMod val="75000"/>
                              </a:schemeClr>
                            </a:solidFill>
                            <a:latin typeface="Cambria Math" panose="02040503050406030204" pitchFamily="18" charset="0"/>
                          </a:rPr>
                          <m:t>𝑖</m:t>
                        </m:r>
                      </m:sub>
                    </m:sSub>
                    <m:r>
                      <a:rPr lang="en-US" altLang="zh-CN" sz="1800" b="0" i="1" smtClean="0">
                        <a:solidFill>
                          <a:schemeClr val="tx1"/>
                        </a:solidFill>
                        <a:latin typeface="Cambria Math" panose="02040503050406030204" pitchFamily="18" charset="0"/>
                      </a:rPr>
                      <m:t>)</m:t>
                    </m:r>
                  </m:oMath>
                </a14:m>
                <a:r>
                  <a:rPr lang="en-US" altLang="zh-CN" sz="1800" dirty="0">
                    <a:solidFill>
                      <a:schemeClr val="accent2">
                        <a:lumMod val="75000"/>
                      </a:schemeClr>
                    </a:solidFill>
                    <a:latin typeface="Cambria" panose="02040503050406030204" pitchFamily="18" charset="0"/>
                    <a:ea typeface="Cambria" panose="02040503050406030204" pitchFamily="18" charset="0"/>
                  </a:rPr>
                  <a:t> </a:t>
                </a:r>
                <a:r>
                  <a:rPr lang="en-US" altLang="zh-CN" sz="1800" dirty="0">
                    <a:latin typeface="Cambria" panose="02040503050406030204" pitchFamily="18" charset="0"/>
                    <a:ea typeface="Cambria" panose="02040503050406030204" pitchFamily="18" charset="0"/>
                  </a:rPr>
                  <a:t>to make prediction</a:t>
                </a:r>
                <a14:m>
                  <m:oMath xmlns:m="http://schemas.openxmlformats.org/officeDocument/2006/math">
                    <m:r>
                      <a:rPr lang="en-US" altLang="zh-CN" sz="1800" i="1">
                        <a:solidFill>
                          <a:schemeClr val="accent2">
                            <a:lumMod val="75000"/>
                          </a:schemeClr>
                        </a:solidFill>
                        <a:latin typeface="Cambria Math" panose="02040503050406030204" pitchFamily="18" charset="0"/>
                      </a:rPr>
                      <m:t> </m:t>
                    </m:r>
                    <m:acc>
                      <m:accPr>
                        <m:chr m:val="̂"/>
                        <m:ctrlPr>
                          <a:rPr lang="en-US" altLang="zh-CN" sz="1800" i="1" smtClean="0">
                            <a:solidFill>
                              <a:schemeClr val="accent1">
                                <a:lumMod val="75000"/>
                              </a:schemeClr>
                            </a:solidFill>
                            <a:latin typeface="Cambria Math" panose="02040503050406030204" pitchFamily="18" charset="0"/>
                          </a:rPr>
                        </m:ctrlPr>
                      </m:accPr>
                      <m:e>
                        <m:sSub>
                          <m:sSubPr>
                            <m:ctrlPr>
                              <a:rPr lang="en-US" altLang="zh-CN" sz="1800" b="0" i="1" smtClean="0">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𝑦</m:t>
                            </m:r>
                          </m:e>
                          <m:sub>
                            <m:r>
                              <a:rPr lang="en-US" altLang="zh-CN" sz="1800" b="0" i="1" smtClean="0">
                                <a:solidFill>
                                  <a:schemeClr val="accent1">
                                    <a:lumMod val="75000"/>
                                  </a:schemeClr>
                                </a:solidFill>
                                <a:latin typeface="Cambria Math" panose="02040503050406030204" pitchFamily="18" charset="0"/>
                              </a:rPr>
                              <m:t>𝑖</m:t>
                            </m:r>
                          </m:sub>
                        </m:sSub>
                      </m:e>
                    </m:acc>
                  </m:oMath>
                </a14:m>
                <a:r>
                  <a:rPr lang="en-US" altLang="zh-CN" sz="1800" dirty="0">
                    <a:solidFill>
                      <a:schemeClr val="accent1">
                        <a:lumMod val="75000"/>
                      </a:schemeClr>
                    </a:solidFill>
                    <a:latin typeface="Cambria" panose="02040503050406030204" pitchFamily="18" charset="0"/>
                    <a:ea typeface="Cambria" panose="02040503050406030204" pitchFamily="18" charset="0"/>
                  </a:rPr>
                  <a:t> </a:t>
                </a:r>
                <a:r>
                  <a:rPr lang="en-US" altLang="zh-CN" sz="1800" dirty="0">
                    <a:latin typeface="Cambria" panose="02040503050406030204" pitchFamily="18" charset="0"/>
                    <a:ea typeface="Cambria" panose="02040503050406030204" pitchFamily="18" charset="0"/>
                  </a:rPr>
                  <a:t>for each data </a:t>
                </a:r>
                <a14:m>
                  <m:oMath xmlns:m="http://schemas.openxmlformats.org/officeDocument/2006/math">
                    <m:sSub>
                      <m:sSubPr>
                        <m:ctrlPr>
                          <a:rPr lang="en-US" altLang="zh-CN" sz="1800" i="1">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𝑥</m:t>
                        </m:r>
                      </m:e>
                      <m:sub>
                        <m:r>
                          <a:rPr lang="en-US" altLang="zh-CN" sz="1800" i="1">
                            <a:solidFill>
                              <a:schemeClr val="accent1">
                                <a:lumMod val="75000"/>
                              </a:schemeClr>
                            </a:solidFill>
                            <a:latin typeface="Cambria Math" panose="02040503050406030204" pitchFamily="18" charset="0"/>
                          </a:rPr>
                          <m:t>𝑖</m:t>
                        </m:r>
                      </m:sub>
                    </m:sSub>
                  </m:oMath>
                </a14:m>
                <a:r>
                  <a:rPr lang="en-US" altLang="zh-CN" sz="1800" dirty="0">
                    <a:latin typeface="Cambria" panose="02040503050406030204" pitchFamily="18" charset="0"/>
                    <a:ea typeface="Cambria" panose="02040503050406030204" pitchFamily="18" charset="0"/>
                  </a:rPr>
                  <a:t>. </a:t>
                </a:r>
              </a:p>
            </p:txBody>
          </p:sp>
        </mc:Choice>
        <mc:Fallback xmlns="">
          <p:sp>
            <p:nvSpPr>
              <p:cNvPr id="54" name="文本框 53">
                <a:extLst>
                  <a:ext uri="{FF2B5EF4-FFF2-40B4-BE49-F238E27FC236}">
                    <a16:creationId xmlns:a16="http://schemas.microsoft.com/office/drawing/2014/main" id="{FA861DBA-F5E6-6192-D8D5-E9CFB7C79482}"/>
                  </a:ext>
                </a:extLst>
              </p:cNvPr>
              <p:cNvSpPr txBox="1">
                <a:spLocks noRot="1" noChangeAspect="1" noMove="1" noResize="1" noEditPoints="1" noAdjustHandles="1" noChangeArrowheads="1" noChangeShapeType="1" noTextEdit="1"/>
              </p:cNvSpPr>
              <p:nvPr/>
            </p:nvSpPr>
            <p:spPr>
              <a:xfrm>
                <a:off x="838200" y="3180477"/>
                <a:ext cx="10515599" cy="646331"/>
              </a:xfrm>
              <a:prstGeom prst="rect">
                <a:avLst/>
              </a:prstGeom>
              <a:blipFill>
                <a:blip r:embed="rId11"/>
                <a:stretch>
                  <a:fillRect t="-6604" b="-1320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BBA8428-7C0D-6716-E74C-B74FBB79F5CE}"/>
              </a:ext>
            </a:extLst>
          </p:cNvPr>
          <p:cNvSpPr>
            <a:spLocks noGrp="1"/>
          </p:cNvSpPr>
          <p:nvPr>
            <p:ph type="sldNum" sz="quarter" idx="12"/>
          </p:nvPr>
        </p:nvSpPr>
        <p:spPr/>
        <p:txBody>
          <a:bodyPr/>
          <a:lstStyle/>
          <a:p>
            <a:fld id="{4E6027E7-B534-4FEF-91D5-95DA47CFDE45}" type="slidenum">
              <a:rPr lang="zh-CN" altLang="en-US" smtClean="0"/>
              <a:t>42</a:t>
            </a:fld>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2C47DD6-60B3-6B7B-7E29-0B5E8AD8C0E0}"/>
                  </a:ext>
                </a:extLst>
              </p:cNvPr>
              <p:cNvSpPr txBox="1"/>
              <p:nvPr/>
            </p:nvSpPr>
            <p:spPr>
              <a:xfrm>
                <a:off x="9640955" y="4950080"/>
                <a:ext cx="5201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dirty="0" smtClean="0">
                          <a:solidFill>
                            <a:schemeClr val="tx1"/>
                          </a:solidFill>
                          <a:latin typeface="Cambria Math" panose="02040503050406030204" pitchFamily="18" charset="0"/>
                          <a:ea typeface="Cambria" panose="02040503050406030204" pitchFamily="18" charset="0"/>
                        </a:rPr>
                        <m:t>×</m:t>
                      </m:r>
                      <m:r>
                        <a:rPr lang="en-US" altLang="zh-CN" sz="1800" b="0" i="1" dirty="0" smtClean="0">
                          <a:solidFill>
                            <a:schemeClr val="tx1"/>
                          </a:solidFill>
                          <a:latin typeface="Cambria Math" panose="02040503050406030204" pitchFamily="18" charset="0"/>
                          <a:ea typeface="Cambria" panose="02040503050406030204" pitchFamily="18" charset="0"/>
                        </a:rPr>
                        <m:t>𝑁</m:t>
                      </m:r>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A2C47DD6-60B3-6B7B-7E29-0B5E8AD8C0E0}"/>
                  </a:ext>
                </a:extLst>
              </p:cNvPr>
              <p:cNvSpPr txBox="1">
                <a:spLocks noRot="1" noChangeAspect="1" noMove="1" noResize="1" noEditPoints="1" noAdjustHandles="1" noChangeArrowheads="1" noChangeShapeType="1" noTextEdit="1"/>
              </p:cNvSpPr>
              <p:nvPr/>
            </p:nvSpPr>
            <p:spPr>
              <a:xfrm>
                <a:off x="9640955" y="4950080"/>
                <a:ext cx="520151" cy="369332"/>
              </a:xfrm>
              <a:prstGeom prst="rect">
                <a:avLst/>
              </a:prstGeom>
              <a:blipFill>
                <a:blip r:embed="rId12"/>
                <a:stretch>
                  <a:fillRect r="-70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1479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DAC9C0BB-60DB-DEBA-4A80-F14D7E89FDD0}"/>
              </a:ext>
            </a:extLst>
          </p:cNvPr>
          <p:cNvSpPr/>
          <p:nvPr/>
        </p:nvSpPr>
        <p:spPr>
          <a:xfrm>
            <a:off x="4989445" y="4917937"/>
            <a:ext cx="5373755" cy="137021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The Roles of Calculus in ML&amp;DA</a:t>
            </a:r>
            <a:endParaRPr lang="zh-CN" altLang="en-US" b="1" dirty="0">
              <a:latin typeface="Cambria" panose="02040503050406030204" pitchFamily="18" charset="0"/>
            </a:endParaRPr>
          </a:p>
        </p:txBody>
      </p:sp>
      <p:sp>
        <p:nvSpPr>
          <p:cNvPr id="3" name="内容占位符 2">
            <a:extLst>
              <a:ext uri="{FF2B5EF4-FFF2-40B4-BE49-F238E27FC236}">
                <a16:creationId xmlns:a16="http://schemas.microsoft.com/office/drawing/2014/main" id="{9DDE3456-48FD-3B2E-2F06-ECB5A2F23122}"/>
              </a:ext>
            </a:extLst>
          </p:cNvPr>
          <p:cNvSpPr>
            <a:spLocks noGrp="1"/>
          </p:cNvSpPr>
          <p:nvPr>
            <p:ph idx="1"/>
          </p:nvPr>
        </p:nvSpPr>
        <p:spPr>
          <a:xfrm>
            <a:off x="838200" y="1534076"/>
            <a:ext cx="10515600" cy="4860097"/>
          </a:xfrm>
        </p:spPr>
        <p:txBody>
          <a:bodyPr>
            <a:normAutofit/>
          </a:bodyPr>
          <a:lstStyle/>
          <a:p>
            <a:r>
              <a:rPr lang="en-US" altLang="zh-CN" sz="2000" b="1" dirty="0">
                <a:latin typeface="Cambria" panose="02040503050406030204" pitchFamily="18" charset="0"/>
              </a:rPr>
              <a:t>Optimization Problems in Training Models: </a:t>
            </a:r>
            <a:r>
              <a:rPr lang="en-US" altLang="zh-CN" sz="2000" dirty="0">
                <a:latin typeface="Cambria" panose="02040503050406030204" pitchFamily="18" charset="0"/>
              </a:rPr>
              <a:t>Calculus is fundamental in </a:t>
            </a:r>
            <a:r>
              <a:rPr lang="en-US" altLang="zh-CN" sz="2000" u="sng" dirty="0">
                <a:latin typeface="Cambria" panose="02040503050406030204" pitchFamily="18" charset="0"/>
              </a:rPr>
              <a:t>solving</a:t>
            </a:r>
            <a:r>
              <a:rPr lang="en-US" altLang="zh-CN" sz="2000" dirty="0">
                <a:latin typeface="Cambria" panose="02040503050406030204" pitchFamily="18" charset="0"/>
              </a:rPr>
              <a:t> </a:t>
            </a:r>
            <a:r>
              <a:rPr lang="en-US" altLang="zh-CN" sz="2000" u="sng" dirty="0">
                <a:latin typeface="Cambria" panose="02040503050406030204" pitchFamily="18" charset="0"/>
              </a:rPr>
              <a:t>optimization problems in a </a:t>
            </a:r>
            <a:r>
              <a:rPr lang="en-US" altLang="zh-CN" sz="2000" b="1" u="sng" dirty="0">
                <a:solidFill>
                  <a:srgbClr val="C00000"/>
                </a:solidFill>
                <a:latin typeface="Cambria" panose="02040503050406030204" pitchFamily="18" charset="0"/>
              </a:rPr>
              <a:t>function</a:t>
            </a:r>
            <a:r>
              <a:rPr lang="en-US" altLang="zh-CN" sz="2000" u="sng" dirty="0">
                <a:latin typeface="Cambria" panose="02040503050406030204" pitchFamily="18" charset="0"/>
              </a:rPr>
              <a:t> form</a:t>
            </a:r>
            <a:r>
              <a:rPr lang="en-US" altLang="zh-CN" sz="2000" dirty="0">
                <a:latin typeface="Cambria" panose="02040503050406030204" pitchFamily="18" charset="0"/>
              </a:rPr>
              <a:t>, which are at the heart of training machine learning models.</a:t>
            </a:r>
          </a:p>
          <a:p>
            <a:r>
              <a:rPr lang="en-US" altLang="zh-CN" sz="2000" b="1" dirty="0">
                <a:latin typeface="Cambria" panose="02040503050406030204" pitchFamily="18" charset="0"/>
                <a:ea typeface="Cambria" panose="02040503050406030204" pitchFamily="18" charset="0"/>
              </a:rPr>
              <a:t>Example</a:t>
            </a:r>
            <a:r>
              <a:rPr lang="en-US" altLang="zh-CN" sz="2000" b="0" dirty="0">
                <a:latin typeface="Cambria" panose="02040503050406030204" pitchFamily="18" charset="0"/>
                <a:ea typeface="Cambria" panose="02040503050406030204" pitchFamily="18" charset="0"/>
              </a:rPr>
              <a:t>: </a:t>
            </a:r>
          </a:p>
          <a:p>
            <a:pPr marL="457200" lvl="1" indent="0">
              <a:buNone/>
            </a:pPr>
            <a:endParaRPr lang="en-US" altLang="zh-CN" sz="20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330EFB4D-F35F-540A-21F6-54795D23ED47}"/>
                  </a:ext>
                </a:extLst>
              </p:cNvPr>
              <p:cNvSpPr/>
              <p:nvPr/>
            </p:nvSpPr>
            <p:spPr>
              <a:xfrm>
                <a:off x="1749290" y="5254485"/>
                <a:ext cx="2166731" cy="85476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accent1">
                              <a:lumMod val="75000"/>
                            </a:schemeClr>
                          </a:solidFill>
                          <a:latin typeface="Cambria Math" panose="02040503050406030204" pitchFamily="18" charset="0"/>
                          <a:ea typeface="Cambria" panose="02040503050406030204" pitchFamily="18" charset="0"/>
                        </a:rPr>
                        <m:t>𝐷</m:t>
                      </m:r>
                      <m:r>
                        <a:rPr lang="en-US" altLang="zh-CN" sz="2000" i="1" smtClean="0">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20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20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0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2000" b="0" i="1" smtClean="0">
                              <a:solidFill>
                                <a:schemeClr val="accent1">
                                  <a:lumMod val="75000"/>
                                </a:schemeClr>
                              </a:solidFill>
                              <a:latin typeface="Cambria Math" panose="02040503050406030204" pitchFamily="18" charset="0"/>
                              <a:ea typeface="Cambria" panose="02040503050406030204" pitchFamily="18" charset="0"/>
                            </a:rPr>
                            <m:t>𝑁</m:t>
                          </m:r>
                        </m:sup>
                      </m:sSubSup>
                    </m:oMath>
                  </m:oMathPara>
                </a14:m>
                <a:endParaRPr lang="zh-CN" altLang="en-US" sz="2000" dirty="0"/>
              </a:p>
            </p:txBody>
          </p:sp>
        </mc:Choice>
        <mc:Fallback xmlns="">
          <p:sp>
            <p:nvSpPr>
              <p:cNvPr id="4" name="矩形: 圆角 3">
                <a:extLst>
                  <a:ext uri="{FF2B5EF4-FFF2-40B4-BE49-F238E27FC236}">
                    <a16:creationId xmlns:a16="http://schemas.microsoft.com/office/drawing/2014/main" id="{330EFB4D-F35F-540A-21F6-54795D23ED47}"/>
                  </a:ext>
                </a:extLst>
              </p:cNvPr>
              <p:cNvSpPr>
                <a:spLocks noRot="1" noChangeAspect="1" noMove="1" noResize="1" noEditPoints="1" noAdjustHandles="1" noChangeArrowheads="1" noChangeShapeType="1" noTextEdit="1"/>
              </p:cNvSpPr>
              <p:nvPr/>
            </p:nvSpPr>
            <p:spPr>
              <a:xfrm>
                <a:off x="1749290" y="5254485"/>
                <a:ext cx="2166731" cy="854765"/>
              </a:xfrm>
              <a:prstGeom prst="roundRect">
                <a:avLst/>
              </a:prstGeom>
              <a:blipFill>
                <a:blip r:embed="rId3"/>
                <a:stretch>
                  <a:fillRect/>
                </a:stretch>
              </a:blipFill>
              <a:ln>
                <a:no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437BDEB-7699-D389-4E32-A2A9403C485B}"/>
              </a:ext>
            </a:extLst>
          </p:cNvPr>
          <p:cNvSpPr txBox="1"/>
          <p:nvPr/>
        </p:nvSpPr>
        <p:spPr>
          <a:xfrm>
            <a:off x="2398647" y="4917937"/>
            <a:ext cx="967409" cy="369332"/>
          </a:xfrm>
          <a:prstGeom prst="rect">
            <a:avLst/>
          </a:prstGeom>
          <a:noFill/>
        </p:spPr>
        <p:txBody>
          <a:bodyPr wrap="square">
            <a:spAutoFit/>
          </a:bodyPr>
          <a:lstStyle/>
          <a:p>
            <a:r>
              <a:rPr lang="en-US" altLang="zh-CN" sz="1800" b="0" dirty="0">
                <a:solidFill>
                  <a:schemeClr val="accent1">
                    <a:lumMod val="75000"/>
                  </a:schemeClr>
                </a:solidFill>
                <a:latin typeface="Cambria" panose="02040503050406030204" pitchFamily="18" charset="0"/>
                <a:ea typeface="Cambria" panose="02040503050406030204" pitchFamily="18" charset="0"/>
              </a:rPr>
              <a:t>Dataset</a:t>
            </a:r>
            <a:endParaRPr lang="zh-CN" altLang="en-US" dirty="0"/>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45AB1FD0-553C-A4F8-11AE-33E04C2EF3D2}"/>
                  </a:ext>
                </a:extLst>
              </p:cNvPr>
              <p:cNvSpPr/>
              <p:nvPr/>
            </p:nvSpPr>
            <p:spPr>
              <a:xfrm>
                <a:off x="6586334" y="5293896"/>
                <a:ext cx="755374" cy="82198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2">
                                  <a:lumMod val="75000"/>
                                </a:schemeClr>
                              </a:solidFill>
                              <a:latin typeface="Cambria Math" panose="02040503050406030204" pitchFamily="18" charset="0"/>
                            </a:rPr>
                          </m:ctrlPr>
                        </m:sSubPr>
                        <m:e>
                          <m:r>
                            <a:rPr lang="en-US" altLang="zh-CN" sz="2400" i="1">
                              <a:solidFill>
                                <a:schemeClr val="accent2">
                                  <a:lumMod val="75000"/>
                                </a:schemeClr>
                              </a:solidFill>
                              <a:latin typeface="Cambria Math" panose="02040503050406030204" pitchFamily="18" charset="0"/>
                            </a:rPr>
                            <m:t>𝑓</m:t>
                          </m:r>
                        </m:e>
                        <m:sub>
                          <m:r>
                            <a:rPr lang="en-US" altLang="zh-CN" sz="2400" i="1">
                              <a:solidFill>
                                <a:schemeClr val="accent2">
                                  <a:lumMod val="75000"/>
                                </a:schemeClr>
                              </a:solidFill>
                              <a:latin typeface="Cambria Math" panose="02040503050406030204" pitchFamily="18" charset="0"/>
                            </a:rPr>
                            <m:t>𝜃</m:t>
                          </m:r>
                        </m:sub>
                      </m:sSub>
                    </m:oMath>
                  </m:oMathPara>
                </a14:m>
                <a:endParaRPr lang="zh-CN" altLang="en-US" sz="2400" dirty="0"/>
              </a:p>
            </p:txBody>
          </p:sp>
        </mc:Choice>
        <mc:Fallback xmlns="">
          <p:sp>
            <p:nvSpPr>
              <p:cNvPr id="7" name="矩形: 圆角 6">
                <a:extLst>
                  <a:ext uri="{FF2B5EF4-FFF2-40B4-BE49-F238E27FC236}">
                    <a16:creationId xmlns:a16="http://schemas.microsoft.com/office/drawing/2014/main" id="{45AB1FD0-553C-A4F8-11AE-33E04C2EF3D2}"/>
                  </a:ext>
                </a:extLst>
              </p:cNvPr>
              <p:cNvSpPr>
                <a:spLocks noRot="1" noChangeAspect="1" noMove="1" noResize="1" noEditPoints="1" noAdjustHandles="1" noChangeArrowheads="1" noChangeShapeType="1" noTextEdit="1"/>
              </p:cNvSpPr>
              <p:nvPr/>
            </p:nvSpPr>
            <p:spPr>
              <a:xfrm>
                <a:off x="6586334" y="5293896"/>
                <a:ext cx="755374" cy="821981"/>
              </a:xfrm>
              <a:prstGeom prst="roundRect">
                <a:avLst/>
              </a:prstGeom>
              <a:blipFill>
                <a:blip r:embed="rId4"/>
                <a:stretch>
                  <a:fillRect/>
                </a:stretch>
              </a:blipFill>
              <a:ln>
                <a:no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05E794D8-B9E7-49EE-D085-918295BF7723}"/>
              </a:ext>
            </a:extLst>
          </p:cNvPr>
          <p:cNvSpPr txBox="1"/>
          <p:nvPr/>
        </p:nvSpPr>
        <p:spPr>
          <a:xfrm>
            <a:off x="6362705" y="4932207"/>
            <a:ext cx="1202632" cy="369332"/>
          </a:xfrm>
          <a:prstGeom prst="rect">
            <a:avLst/>
          </a:prstGeom>
          <a:noFill/>
        </p:spPr>
        <p:txBody>
          <a:bodyPr wrap="square">
            <a:spAutoFit/>
          </a:bodyPr>
          <a:lstStyle/>
          <a:p>
            <a:r>
              <a:rPr lang="en-US" altLang="zh-CN" dirty="0">
                <a:solidFill>
                  <a:schemeClr val="accent2">
                    <a:lumMod val="75000"/>
                  </a:schemeClr>
                </a:solidFill>
                <a:latin typeface="Cambria" panose="02040503050406030204" pitchFamily="18" charset="0"/>
                <a:ea typeface="Cambria" panose="02040503050406030204" pitchFamily="18" charset="0"/>
              </a:rPr>
              <a:t>ML </a:t>
            </a:r>
            <a:r>
              <a:rPr lang="en-US" altLang="zh-CN" sz="1800" b="0" dirty="0">
                <a:solidFill>
                  <a:schemeClr val="accent2">
                    <a:lumMod val="75000"/>
                  </a:schemeClr>
                </a:solidFill>
                <a:latin typeface="Cambria" panose="02040503050406030204" pitchFamily="18" charset="0"/>
                <a:ea typeface="Cambria" panose="02040503050406030204" pitchFamily="18" charset="0"/>
              </a:rPr>
              <a:t>model </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DFA3B30-8269-D073-4873-D51A1BB1E38F}"/>
                  </a:ext>
                </a:extLst>
              </p:cNvPr>
              <p:cNvSpPr txBox="1"/>
              <p:nvPr/>
            </p:nvSpPr>
            <p:spPr>
              <a:xfrm>
                <a:off x="5555975" y="5470697"/>
                <a:ext cx="61291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4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2400" b="0" i="1" smtClean="0">
                              <a:solidFill>
                                <a:schemeClr val="accent1">
                                  <a:lumMod val="75000"/>
                                </a:schemeClr>
                              </a:solidFill>
                              <a:latin typeface="Cambria Math" panose="02040503050406030204" pitchFamily="18" charset="0"/>
                              <a:ea typeface="Cambria" panose="02040503050406030204" pitchFamily="18" charset="0"/>
                            </a:rPr>
                            <m:t>𝑖</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8DFA3B30-8269-D073-4873-D51A1BB1E38F}"/>
                  </a:ext>
                </a:extLst>
              </p:cNvPr>
              <p:cNvSpPr txBox="1">
                <a:spLocks noRot="1" noChangeAspect="1" noMove="1" noResize="1" noEditPoints="1" noAdjustHandles="1" noChangeArrowheads="1" noChangeShapeType="1" noTextEdit="1"/>
              </p:cNvSpPr>
              <p:nvPr/>
            </p:nvSpPr>
            <p:spPr>
              <a:xfrm>
                <a:off x="5555975" y="5470697"/>
                <a:ext cx="612916" cy="461665"/>
              </a:xfrm>
              <a:prstGeom prst="rect">
                <a:avLst/>
              </a:prstGeom>
              <a:blipFill>
                <a:blip r:embed="rId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26B871E-212E-7B0D-380F-65273FF3BFB5}"/>
                  </a:ext>
                </a:extLst>
              </p:cNvPr>
              <p:cNvSpPr txBox="1"/>
              <p:nvPr/>
            </p:nvSpPr>
            <p:spPr>
              <a:xfrm>
                <a:off x="7722706" y="5470697"/>
                <a:ext cx="5499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accent1">
                                  <a:lumMod val="75000"/>
                                </a:schemeClr>
                              </a:solidFill>
                              <a:latin typeface="Cambria Math" panose="02040503050406030204" pitchFamily="18" charset="0"/>
                            </a:rPr>
                          </m:ctrlPr>
                        </m:accPr>
                        <m:e>
                          <m:sSub>
                            <m:sSubPr>
                              <m:ctrlPr>
                                <a:rPr lang="en-US" altLang="zh-CN" sz="2400" b="0" i="1" smtClean="0">
                                  <a:solidFill>
                                    <a:schemeClr val="accent1">
                                      <a:lumMod val="75000"/>
                                    </a:schemeClr>
                                  </a:solidFill>
                                  <a:latin typeface="Cambria Math" panose="02040503050406030204" pitchFamily="18" charset="0"/>
                                </a:rPr>
                              </m:ctrlPr>
                            </m:sSubPr>
                            <m:e>
                              <m:r>
                                <a:rPr lang="en-US" altLang="zh-CN" sz="2400" b="0" i="1" smtClean="0">
                                  <a:solidFill>
                                    <a:schemeClr val="accent1">
                                      <a:lumMod val="75000"/>
                                    </a:schemeClr>
                                  </a:solidFill>
                                  <a:latin typeface="Cambria Math" panose="02040503050406030204" pitchFamily="18" charset="0"/>
                                </a:rPr>
                                <m:t>𝑦</m:t>
                              </m:r>
                            </m:e>
                            <m:sub>
                              <m:r>
                                <a:rPr lang="en-US" altLang="zh-CN" sz="2400" b="0" i="1" smtClean="0">
                                  <a:solidFill>
                                    <a:schemeClr val="accent1">
                                      <a:lumMod val="75000"/>
                                    </a:schemeClr>
                                  </a:solidFill>
                                  <a:latin typeface="Cambria Math" panose="02040503050406030204" pitchFamily="18" charset="0"/>
                                </a:rPr>
                                <m:t>𝑖</m:t>
                              </m:r>
                            </m:sub>
                          </m:sSub>
                        </m:e>
                      </m:acc>
                    </m:oMath>
                  </m:oMathPara>
                </a14:m>
                <a:endParaRPr lang="zh-CN" altLang="en-US" sz="2400" dirty="0"/>
              </a:p>
            </p:txBody>
          </p:sp>
        </mc:Choice>
        <mc:Fallback xmlns="">
          <p:sp>
            <p:nvSpPr>
              <p:cNvPr id="16" name="文本框 15">
                <a:extLst>
                  <a:ext uri="{FF2B5EF4-FFF2-40B4-BE49-F238E27FC236}">
                    <a16:creationId xmlns:a16="http://schemas.microsoft.com/office/drawing/2014/main" id="{026B871E-212E-7B0D-380F-65273FF3BFB5}"/>
                  </a:ext>
                </a:extLst>
              </p:cNvPr>
              <p:cNvSpPr txBox="1">
                <a:spLocks noRot="1" noChangeAspect="1" noMove="1" noResize="1" noEditPoints="1" noAdjustHandles="1" noChangeArrowheads="1" noChangeShapeType="1" noTextEdit="1"/>
              </p:cNvSpPr>
              <p:nvPr/>
            </p:nvSpPr>
            <p:spPr>
              <a:xfrm>
                <a:off x="7722706" y="5470697"/>
                <a:ext cx="549966" cy="461665"/>
              </a:xfrm>
              <a:prstGeom prst="rect">
                <a:avLst/>
              </a:prstGeom>
              <a:blipFill>
                <a:blip r:embed="rId6"/>
                <a:stretch>
                  <a:fillRect t="-3947" r="-21111" b="-10526"/>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934A3E2-FA3C-DF9E-DA7E-3E186275D7AC}"/>
              </a:ext>
            </a:extLst>
          </p:cNvPr>
          <p:cNvSpPr txBox="1"/>
          <p:nvPr/>
        </p:nvSpPr>
        <p:spPr>
          <a:xfrm>
            <a:off x="6821559" y="4548588"/>
            <a:ext cx="2259496" cy="369332"/>
          </a:xfrm>
          <a:prstGeom prst="rect">
            <a:avLst/>
          </a:prstGeom>
          <a:noFill/>
        </p:spPr>
        <p:txBody>
          <a:bodyPr wrap="square">
            <a:spAutoFit/>
          </a:bodyPr>
          <a:lstStyle/>
          <a:p>
            <a:r>
              <a:rPr lang="en-US" altLang="zh-CN" sz="1800" b="0" dirty="0">
                <a:solidFill>
                  <a:schemeClr val="tx1">
                    <a:lumMod val="65000"/>
                    <a:lumOff val="35000"/>
                  </a:schemeClr>
                </a:solidFill>
                <a:latin typeface="Cambria" panose="02040503050406030204" pitchFamily="18" charset="0"/>
                <a:ea typeface="Cambria" panose="02040503050406030204" pitchFamily="18" charset="0"/>
              </a:rPr>
              <a:t>Model Training Stage</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E244DF5-A578-4AE0-3A45-F216ED851D20}"/>
                  </a:ext>
                </a:extLst>
              </p:cNvPr>
              <p:cNvSpPr txBox="1"/>
              <p:nvPr/>
            </p:nvSpPr>
            <p:spPr>
              <a:xfrm>
                <a:off x="9352726" y="5470732"/>
                <a:ext cx="6294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24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2400" b="0" i="1" smtClean="0">
                              <a:solidFill>
                                <a:schemeClr val="accent1">
                                  <a:lumMod val="75000"/>
                                </a:schemeClr>
                              </a:solidFill>
                              <a:latin typeface="Cambria Math" panose="02040503050406030204" pitchFamily="18" charset="0"/>
                              <a:ea typeface="Cambria" panose="02040503050406030204" pitchFamily="18" charset="0"/>
                            </a:rPr>
                            <m:t>𝑖</m:t>
                          </m:r>
                        </m:sub>
                      </m:sSub>
                    </m:oMath>
                  </m:oMathPara>
                </a14:m>
                <a:endParaRPr lang="zh-CN" altLang="en-US" sz="2400" dirty="0"/>
              </a:p>
            </p:txBody>
          </p:sp>
        </mc:Choice>
        <mc:Fallback xmlns="">
          <p:sp>
            <p:nvSpPr>
              <p:cNvPr id="20" name="文本框 19">
                <a:extLst>
                  <a:ext uri="{FF2B5EF4-FFF2-40B4-BE49-F238E27FC236}">
                    <a16:creationId xmlns:a16="http://schemas.microsoft.com/office/drawing/2014/main" id="{0E244DF5-A578-4AE0-3A45-F216ED851D20}"/>
                  </a:ext>
                </a:extLst>
              </p:cNvPr>
              <p:cNvSpPr txBox="1">
                <a:spLocks noRot="1" noChangeAspect="1" noMove="1" noResize="1" noEditPoints="1" noAdjustHandles="1" noChangeArrowheads="1" noChangeShapeType="1" noTextEdit="1"/>
              </p:cNvSpPr>
              <p:nvPr/>
            </p:nvSpPr>
            <p:spPr>
              <a:xfrm>
                <a:off x="9352726" y="5470732"/>
                <a:ext cx="629478" cy="461665"/>
              </a:xfrm>
              <a:prstGeom prst="rect">
                <a:avLst/>
              </a:prstGeom>
              <a:blipFill>
                <a:blip r:embed="rId7"/>
                <a:stretch>
                  <a:fillRect b="-10526"/>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A2990080-FC6E-D7A2-9EEF-D35464A2B1F9}"/>
              </a:ext>
            </a:extLst>
          </p:cNvPr>
          <p:cNvCxnSpPr>
            <a:cxnSpLocks/>
            <a:endCxn id="14" idx="1"/>
          </p:cNvCxnSpPr>
          <p:nvPr/>
        </p:nvCxnSpPr>
        <p:spPr>
          <a:xfrm>
            <a:off x="3679139" y="5701529"/>
            <a:ext cx="1876836" cy="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44F862-3E67-FC5B-CAEF-0A1E13022765}"/>
              </a:ext>
            </a:extLst>
          </p:cNvPr>
          <p:cNvCxnSpPr>
            <a:cxnSpLocks/>
            <a:stCxn id="14" idx="3"/>
            <a:endCxn id="7" idx="1"/>
          </p:cNvCxnSpPr>
          <p:nvPr/>
        </p:nvCxnSpPr>
        <p:spPr>
          <a:xfrm>
            <a:off x="6168891" y="5701530"/>
            <a:ext cx="417443" cy="335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AE89455-FED9-0045-B33C-EBBA68581303}"/>
              </a:ext>
            </a:extLst>
          </p:cNvPr>
          <p:cNvCxnSpPr>
            <a:cxnSpLocks/>
          </p:cNvCxnSpPr>
          <p:nvPr/>
        </p:nvCxnSpPr>
        <p:spPr>
          <a:xfrm>
            <a:off x="7381467" y="5708191"/>
            <a:ext cx="417443" cy="335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798D637-CDBB-D7ED-9BF1-D2BD28EC0D5B}"/>
              </a:ext>
            </a:extLst>
          </p:cNvPr>
          <p:cNvCxnSpPr>
            <a:cxnSpLocks/>
            <a:stCxn id="16" idx="3"/>
            <a:endCxn id="20" idx="1"/>
          </p:cNvCxnSpPr>
          <p:nvPr/>
        </p:nvCxnSpPr>
        <p:spPr>
          <a:xfrm>
            <a:off x="8272672" y="5701530"/>
            <a:ext cx="1080054" cy="35"/>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9C62D197-191F-4F3B-B24F-DBC910DF7EA6}"/>
              </a:ext>
            </a:extLst>
          </p:cNvPr>
          <p:cNvCxnSpPr>
            <a:stCxn id="4" idx="2"/>
            <a:endCxn id="20" idx="2"/>
          </p:cNvCxnSpPr>
          <p:nvPr/>
        </p:nvCxnSpPr>
        <p:spPr>
          <a:xfrm rot="5400000" flipH="1" flipV="1">
            <a:off x="6161633" y="2603419"/>
            <a:ext cx="176853" cy="6834809"/>
          </a:xfrm>
          <a:prstGeom prst="bentConnector3">
            <a:avLst>
              <a:gd name="adj1" fmla="val -26039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BD55DF7-F146-9700-4D27-0FE5DD0AB0DD}"/>
                  </a:ext>
                </a:extLst>
              </p:cNvPr>
              <p:cNvSpPr txBox="1"/>
              <p:nvPr/>
            </p:nvSpPr>
            <p:spPr>
              <a:xfrm>
                <a:off x="9640955" y="4950080"/>
                <a:ext cx="5201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dirty="0" smtClean="0">
                          <a:solidFill>
                            <a:schemeClr val="tx1"/>
                          </a:solidFill>
                          <a:latin typeface="Cambria Math" panose="02040503050406030204" pitchFamily="18" charset="0"/>
                          <a:ea typeface="Cambria" panose="02040503050406030204" pitchFamily="18" charset="0"/>
                        </a:rPr>
                        <m:t>×</m:t>
                      </m:r>
                      <m:r>
                        <a:rPr lang="en-US" altLang="zh-CN" sz="1800" b="0" i="1" dirty="0" smtClean="0">
                          <a:solidFill>
                            <a:schemeClr val="tx1"/>
                          </a:solidFill>
                          <a:latin typeface="Cambria Math" panose="02040503050406030204" pitchFamily="18" charset="0"/>
                          <a:ea typeface="Cambria" panose="02040503050406030204" pitchFamily="18" charset="0"/>
                        </a:rPr>
                        <m:t>𝑁</m:t>
                      </m:r>
                    </m:oMath>
                  </m:oMathPara>
                </a14:m>
                <a:endParaRPr lang="zh-CN" altLang="en-US" dirty="0">
                  <a:solidFill>
                    <a:schemeClr val="tx1"/>
                  </a:solidFill>
                </a:endParaRPr>
              </a:p>
            </p:txBody>
          </p:sp>
        </mc:Choice>
        <mc:Fallback xmlns="">
          <p:sp>
            <p:nvSpPr>
              <p:cNvPr id="37" name="文本框 36">
                <a:extLst>
                  <a:ext uri="{FF2B5EF4-FFF2-40B4-BE49-F238E27FC236}">
                    <a16:creationId xmlns:a16="http://schemas.microsoft.com/office/drawing/2014/main" id="{DBD55DF7-F146-9700-4D27-0FE5DD0AB0DD}"/>
                  </a:ext>
                </a:extLst>
              </p:cNvPr>
              <p:cNvSpPr txBox="1">
                <a:spLocks noRot="1" noChangeAspect="1" noMove="1" noResize="1" noEditPoints="1" noAdjustHandles="1" noChangeArrowheads="1" noChangeShapeType="1" noTextEdit="1"/>
              </p:cNvSpPr>
              <p:nvPr/>
            </p:nvSpPr>
            <p:spPr>
              <a:xfrm>
                <a:off x="9640955" y="4950080"/>
                <a:ext cx="520151" cy="369332"/>
              </a:xfrm>
              <a:prstGeom prst="rect">
                <a:avLst/>
              </a:prstGeom>
              <a:blipFill>
                <a:blip r:embed="rId8"/>
                <a:stretch>
                  <a:fillRect r="-70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CA630C3-C463-5C85-F98E-FA7935943C66}"/>
                  </a:ext>
                </a:extLst>
              </p:cNvPr>
              <p:cNvSpPr txBox="1"/>
              <p:nvPr/>
            </p:nvSpPr>
            <p:spPr>
              <a:xfrm>
                <a:off x="8719930" y="5269799"/>
                <a:ext cx="3611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ea typeface="Cambria" panose="02040503050406030204" pitchFamily="18" charset="0"/>
                        </a:rPr>
                        <m:t>𝑳</m:t>
                      </m:r>
                    </m:oMath>
                  </m:oMathPara>
                </a14:m>
                <a:endParaRPr lang="zh-CN" altLang="en-US" dirty="0"/>
              </a:p>
            </p:txBody>
          </p:sp>
        </mc:Choice>
        <mc:Fallback xmlns="">
          <p:sp>
            <p:nvSpPr>
              <p:cNvPr id="39" name="文本框 38">
                <a:extLst>
                  <a:ext uri="{FF2B5EF4-FFF2-40B4-BE49-F238E27FC236}">
                    <a16:creationId xmlns:a16="http://schemas.microsoft.com/office/drawing/2014/main" id="{4CA630C3-C463-5C85-F98E-FA7935943C66}"/>
                  </a:ext>
                </a:extLst>
              </p:cNvPr>
              <p:cNvSpPr txBox="1">
                <a:spLocks noRot="1" noChangeAspect="1" noMove="1" noResize="1" noEditPoints="1" noAdjustHandles="1" noChangeArrowheads="1" noChangeShapeType="1" noTextEdit="1"/>
              </p:cNvSpPr>
              <p:nvPr/>
            </p:nvSpPr>
            <p:spPr>
              <a:xfrm>
                <a:off x="8719930" y="5269799"/>
                <a:ext cx="361125" cy="369332"/>
              </a:xfrm>
              <a:prstGeom prst="rect">
                <a:avLst/>
              </a:prstGeom>
              <a:blipFill>
                <a:blip r:embed="rId9"/>
                <a:stretch>
                  <a:fillRect/>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6FF22E53-895B-684E-CCD1-56C3B05F22AD}"/>
              </a:ext>
            </a:extLst>
          </p:cNvPr>
          <p:cNvCxnSpPr>
            <a:cxnSpLocks/>
            <a:stCxn id="39" idx="1"/>
          </p:cNvCxnSpPr>
          <p:nvPr/>
        </p:nvCxnSpPr>
        <p:spPr>
          <a:xfrm flipH="1">
            <a:off x="7381467" y="5454465"/>
            <a:ext cx="13384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FB22902-3D34-E05C-8A4F-45F38762CE72}"/>
              </a:ext>
            </a:extLst>
          </p:cNvPr>
          <p:cNvSpPr txBox="1"/>
          <p:nvPr/>
        </p:nvSpPr>
        <p:spPr>
          <a:xfrm>
            <a:off x="3997190" y="5339891"/>
            <a:ext cx="904456" cy="369332"/>
          </a:xfrm>
          <a:prstGeom prst="rect">
            <a:avLst/>
          </a:prstGeom>
          <a:noFill/>
        </p:spPr>
        <p:txBody>
          <a:bodyPr wrap="square">
            <a:spAutoFit/>
          </a:bodyPr>
          <a:lstStyle/>
          <a:p>
            <a:r>
              <a:rPr lang="en-US" altLang="zh-CN" sz="1800" b="0" dirty="0">
                <a:latin typeface="Cambria" panose="02040503050406030204" pitchFamily="18" charset="0"/>
                <a:ea typeface="Cambria" panose="02040503050406030204" pitchFamily="18" charset="0"/>
              </a:rPr>
              <a:t>Sample</a:t>
            </a:r>
            <a:endParaRPr lang="zh-CN" altLang="en-US" dirty="0"/>
          </a:p>
        </p:txBody>
      </p:sp>
      <p:sp>
        <p:nvSpPr>
          <p:cNvPr id="50" name="文本框 49">
            <a:extLst>
              <a:ext uri="{FF2B5EF4-FFF2-40B4-BE49-F238E27FC236}">
                <a16:creationId xmlns:a16="http://schemas.microsoft.com/office/drawing/2014/main" id="{154FB822-269D-2698-887C-15ECFDF8597B}"/>
              </a:ext>
            </a:extLst>
          </p:cNvPr>
          <p:cNvSpPr txBox="1"/>
          <p:nvPr/>
        </p:nvSpPr>
        <p:spPr>
          <a:xfrm>
            <a:off x="7739271" y="5078507"/>
            <a:ext cx="742122" cy="369332"/>
          </a:xfrm>
          <a:prstGeom prst="rect">
            <a:avLst/>
          </a:prstGeom>
          <a:noFill/>
        </p:spPr>
        <p:txBody>
          <a:bodyPr wrap="square">
            <a:spAutoFit/>
          </a:bodyPr>
          <a:lstStyle/>
          <a:p>
            <a:r>
              <a:rPr lang="en-US" altLang="zh-CN" sz="1800" dirty="0">
                <a:solidFill>
                  <a:srgbClr val="C00000"/>
                </a:solidFill>
                <a:latin typeface="Cambria" panose="02040503050406030204" pitchFamily="18" charset="0"/>
                <a:ea typeface="Cambria" panose="02040503050406030204" pitchFamily="18" charset="0"/>
              </a:rPr>
              <a:t>error</a:t>
            </a:r>
            <a:endParaRPr lang="zh-CN" altLang="en-US" dirty="0"/>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3C7F1D9-AD4D-C050-007D-97302AAEF21E}"/>
                  </a:ext>
                </a:extLst>
              </p:cNvPr>
              <p:cNvSpPr txBox="1"/>
              <p:nvPr/>
            </p:nvSpPr>
            <p:spPr>
              <a:xfrm>
                <a:off x="831950" y="2778510"/>
                <a:ext cx="10515597" cy="384464"/>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latin typeface="Cambria" panose="02040503050406030204" pitchFamily="18" charset="0"/>
                    <a:ea typeface="Cambria" panose="02040503050406030204" pitchFamily="18" charset="0"/>
                  </a:rPr>
                  <a:t>Given a </a:t>
                </a:r>
                <a:r>
                  <a:rPr lang="en-US" altLang="zh-CN" sz="1800" b="0" dirty="0">
                    <a:solidFill>
                      <a:schemeClr val="accent1">
                        <a:lumMod val="75000"/>
                      </a:schemeClr>
                    </a:solidFill>
                    <a:latin typeface="Cambria" panose="02040503050406030204" pitchFamily="18" charset="0"/>
                    <a:ea typeface="Cambria" panose="02040503050406030204" pitchFamily="18" charset="0"/>
                  </a:rPr>
                  <a:t>dataset </a:t>
                </a:r>
                <a14:m>
                  <m:oMath xmlns:m="http://schemas.openxmlformats.org/officeDocument/2006/math">
                    <m:r>
                      <a:rPr lang="en-US" altLang="zh-CN" sz="1800" i="1">
                        <a:solidFill>
                          <a:schemeClr val="accent1">
                            <a:lumMod val="75000"/>
                          </a:schemeClr>
                        </a:solidFill>
                        <a:latin typeface="Cambria Math" panose="02040503050406030204" pitchFamily="18" charset="0"/>
                        <a:ea typeface="Cambria" panose="02040503050406030204" pitchFamily="18" charset="0"/>
                      </a:rPr>
                      <m:t>𝐷</m:t>
                    </m:r>
                    <m:r>
                      <a:rPr lang="en-US" altLang="zh-CN" sz="1800" i="1">
                        <a:solidFill>
                          <a:schemeClr val="accent1">
                            <a:lumMod val="75000"/>
                          </a:schemeClr>
                        </a:solidFill>
                        <a:latin typeface="Cambria Math" panose="02040503050406030204" pitchFamily="18" charset="0"/>
                        <a:ea typeface="Cambria" panose="02040503050406030204" pitchFamily="18" charset="0"/>
                      </a:rPr>
                      <m:t>=</m:t>
                    </m:r>
                    <m:sSubSup>
                      <m:sSubSup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SupPr>
                      <m:e>
                        <m:d>
                          <m:dPr>
                            <m:begChr m:val="{"/>
                            <m:endChr m:val="}"/>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d>
                              <m:d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dPr>
                              <m:e>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𝑥</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r>
                                  <a:rPr lang="en-US" altLang="zh-CN" sz="1800" i="1">
                                    <a:solidFill>
                                      <a:schemeClr val="accent1">
                                        <a:lumMod val="75000"/>
                                      </a:schemeClr>
                                    </a:solidFill>
                                    <a:latin typeface="Cambria Math" panose="02040503050406030204" pitchFamily="18" charset="0"/>
                                    <a:ea typeface="Cambria" panose="02040503050406030204" pitchFamily="18" charset="0"/>
                                  </a:rPr>
                                  <m:t>,</m:t>
                                </m:r>
                                <m:sSub>
                                  <m:sSubPr>
                                    <m:ctrlPr>
                                      <a:rPr lang="en-US" altLang="zh-CN" sz="1800" b="0" i="1" smtClean="0">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sub>
                                </m:sSub>
                              </m:e>
                            </m:d>
                          </m:e>
                        </m:d>
                      </m:e>
                      <m:sub>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𝑖</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m:t>
                        </m:r>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1</m:t>
                        </m:r>
                      </m:sub>
                      <m:sup>
                        <m:r>
                          <a:rPr lang="en-US" altLang="zh-CN" sz="1800" b="0" i="1" smtClean="0">
                            <a:solidFill>
                              <a:schemeClr val="accent1">
                                <a:lumMod val="75000"/>
                              </a:schemeClr>
                            </a:solidFill>
                            <a:latin typeface="Cambria Math" panose="02040503050406030204" pitchFamily="18" charset="0"/>
                            <a:ea typeface="Cambria" panose="02040503050406030204" pitchFamily="18" charset="0"/>
                          </a:rPr>
                          <m:t>𝑁</m:t>
                        </m:r>
                      </m:sup>
                    </m:sSubSup>
                  </m:oMath>
                </a14:m>
                <a:r>
                  <a:rPr lang="en-US" altLang="zh-CN" sz="1800" b="0" dirty="0">
                    <a:latin typeface="Cambria" panose="02040503050406030204" pitchFamily="18" charset="0"/>
                    <a:ea typeface="Cambria" panose="02040503050406030204" pitchFamily="18" charset="0"/>
                  </a:rPr>
                  <a:t> that contain </a:t>
                </a:r>
                <a14:m>
                  <m:oMath xmlns:m="http://schemas.openxmlformats.org/officeDocument/2006/math">
                    <m:r>
                      <a:rPr lang="en-US" altLang="zh-CN" sz="1800" b="0" i="1" smtClean="0">
                        <a:latin typeface="Cambria Math" panose="02040503050406030204" pitchFamily="18" charset="0"/>
                        <a:ea typeface="Cambria" panose="02040503050406030204" pitchFamily="18" charset="0"/>
                      </a:rPr>
                      <m:t>𝑁</m:t>
                    </m:r>
                  </m:oMath>
                </a14:m>
                <a:r>
                  <a:rPr lang="en-US" altLang="zh-CN" sz="1800" b="0" dirty="0">
                    <a:latin typeface="Cambria" panose="02040503050406030204" pitchFamily="18" charset="0"/>
                    <a:ea typeface="Cambria" panose="02040503050406030204" pitchFamily="18" charset="0"/>
                  </a:rPr>
                  <a:t> paired of data. </a:t>
                </a:r>
              </a:p>
            </p:txBody>
          </p:sp>
        </mc:Choice>
        <mc:Fallback xmlns="">
          <p:sp>
            <p:nvSpPr>
              <p:cNvPr id="52" name="文本框 51">
                <a:extLst>
                  <a:ext uri="{FF2B5EF4-FFF2-40B4-BE49-F238E27FC236}">
                    <a16:creationId xmlns:a16="http://schemas.microsoft.com/office/drawing/2014/main" id="{43C7F1D9-AD4D-C050-007D-97302AAEF21E}"/>
                  </a:ext>
                </a:extLst>
              </p:cNvPr>
              <p:cNvSpPr txBox="1">
                <a:spLocks noRot="1" noChangeAspect="1" noMove="1" noResize="1" noEditPoints="1" noAdjustHandles="1" noChangeArrowheads="1" noChangeShapeType="1" noTextEdit="1"/>
              </p:cNvSpPr>
              <p:nvPr/>
            </p:nvSpPr>
            <p:spPr>
              <a:xfrm>
                <a:off x="831950" y="2778510"/>
                <a:ext cx="10515597" cy="384464"/>
              </a:xfrm>
              <a:prstGeom prst="rect">
                <a:avLst/>
              </a:prstGeom>
              <a:blipFill>
                <a:blip r:embed="rId10"/>
                <a:stretch>
                  <a:fillRect t="-7937"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A861DBA-F5E6-6192-D8D5-E9CFB7C79482}"/>
                  </a:ext>
                </a:extLst>
              </p:cNvPr>
              <p:cNvSpPr txBox="1"/>
              <p:nvPr/>
            </p:nvSpPr>
            <p:spPr>
              <a:xfrm>
                <a:off x="838200" y="3180477"/>
                <a:ext cx="10515599" cy="646331"/>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latin typeface="Cambria" panose="02040503050406030204" pitchFamily="18" charset="0"/>
                    <a:ea typeface="Cambria" panose="02040503050406030204" pitchFamily="18" charset="0"/>
                  </a:rPr>
                  <a:t>During </a:t>
                </a:r>
                <a:r>
                  <a:rPr lang="en-US" altLang="zh-CN" sz="1800" b="0" u="sng" dirty="0">
                    <a:solidFill>
                      <a:schemeClr val="tx1">
                        <a:lumMod val="65000"/>
                        <a:lumOff val="35000"/>
                      </a:schemeClr>
                    </a:solidFill>
                    <a:latin typeface="Cambria" panose="02040503050406030204" pitchFamily="18" charset="0"/>
                    <a:ea typeface="Cambria" panose="02040503050406030204" pitchFamily="18" charset="0"/>
                  </a:rPr>
                  <a:t>model training stage</a:t>
                </a:r>
                <a:r>
                  <a:rPr lang="en-US" altLang="zh-CN" sz="1800" b="0" dirty="0">
                    <a:latin typeface="Cambria" panose="02040503050406030204" pitchFamily="18" charset="0"/>
                    <a:ea typeface="Cambria" panose="02040503050406030204" pitchFamily="18" charset="0"/>
                  </a:rPr>
                  <a:t>, we can use a </a:t>
                </a:r>
                <a:r>
                  <a:rPr lang="en-US" altLang="zh-CN" sz="1800" b="0" dirty="0">
                    <a:solidFill>
                      <a:schemeClr val="accent2">
                        <a:lumMod val="75000"/>
                      </a:schemeClr>
                    </a:solidFill>
                    <a:latin typeface="Cambria" panose="02040503050406030204" pitchFamily="18" charset="0"/>
                    <a:ea typeface="Cambria" panose="02040503050406030204" pitchFamily="18" charset="0"/>
                  </a:rPr>
                  <a:t>machine learning model </a:t>
                </a:r>
                <a14:m>
                  <m:oMath xmlns:m="http://schemas.openxmlformats.org/officeDocument/2006/math">
                    <m:sSub>
                      <m:sSubPr>
                        <m:ctrlPr>
                          <a:rPr lang="en-US" altLang="zh-CN" sz="1800" i="1">
                            <a:solidFill>
                              <a:schemeClr val="accent2">
                                <a:lumMod val="75000"/>
                              </a:schemeClr>
                            </a:solidFill>
                            <a:latin typeface="Cambria Math" panose="02040503050406030204" pitchFamily="18" charset="0"/>
                          </a:rPr>
                        </m:ctrlPr>
                      </m:sSubPr>
                      <m:e>
                        <m:r>
                          <a:rPr lang="en-US" altLang="zh-CN" sz="1800" i="1">
                            <a:solidFill>
                              <a:schemeClr val="accent2">
                                <a:lumMod val="75000"/>
                              </a:schemeClr>
                            </a:solidFill>
                            <a:latin typeface="Cambria Math" panose="02040503050406030204" pitchFamily="18" charset="0"/>
                          </a:rPr>
                          <m:t>𝑓</m:t>
                        </m:r>
                      </m:e>
                      <m:sub>
                        <m:r>
                          <a:rPr lang="en-US" altLang="zh-CN" sz="1800" i="1">
                            <a:solidFill>
                              <a:schemeClr val="accent2">
                                <a:lumMod val="75000"/>
                              </a:schemeClr>
                            </a:solidFill>
                            <a:latin typeface="Cambria Math" panose="02040503050406030204" pitchFamily="18" charset="0"/>
                          </a:rPr>
                          <m:t>𝜃</m:t>
                        </m:r>
                      </m:sub>
                    </m:sSub>
                  </m:oMath>
                </a14:m>
                <a:r>
                  <a:rPr lang="en-US" altLang="zh-CN" sz="1800" b="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US" altLang="zh-CN" sz="1800" b="0" i="1" smtClean="0">
                        <a:solidFill>
                          <a:schemeClr val="accent1">
                            <a:lumMod val="75000"/>
                          </a:schemeClr>
                        </a:solidFill>
                        <a:latin typeface="Cambria Math" panose="02040503050406030204" pitchFamily="18" charset="0"/>
                      </a:rPr>
                      <m:t> </m:t>
                    </m:r>
                    <m:acc>
                      <m:accPr>
                        <m:chr m:val="̂"/>
                        <m:ctrlPr>
                          <a:rPr lang="en-US" altLang="zh-CN" sz="1800" i="1">
                            <a:solidFill>
                              <a:schemeClr val="accent1">
                                <a:lumMod val="75000"/>
                              </a:schemeClr>
                            </a:solidFill>
                            <a:latin typeface="Cambria Math" panose="02040503050406030204" pitchFamily="18" charset="0"/>
                          </a:rPr>
                        </m:ctrlPr>
                      </m:accPr>
                      <m:e>
                        <m:sSub>
                          <m:sSubPr>
                            <m:ctrlPr>
                              <a:rPr lang="en-US" altLang="zh-CN" sz="1800" i="1">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𝑦</m:t>
                            </m:r>
                          </m:e>
                          <m:sub>
                            <m:r>
                              <a:rPr lang="en-US" altLang="zh-CN" sz="1800" i="1">
                                <a:solidFill>
                                  <a:schemeClr val="accent1">
                                    <a:lumMod val="75000"/>
                                  </a:schemeClr>
                                </a:solidFill>
                                <a:latin typeface="Cambria Math" panose="02040503050406030204" pitchFamily="18" charset="0"/>
                              </a:rPr>
                              <m:t>𝑖</m:t>
                            </m:r>
                          </m:sub>
                        </m:sSub>
                      </m:e>
                    </m:acc>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accent2">
                                <a:lumMod val="75000"/>
                              </a:schemeClr>
                            </a:solidFill>
                            <a:latin typeface="Cambria Math" panose="02040503050406030204" pitchFamily="18" charset="0"/>
                          </a:rPr>
                        </m:ctrlPr>
                      </m:sSubPr>
                      <m:e>
                        <m:r>
                          <a:rPr lang="en-US" altLang="zh-CN" sz="1800" b="0" i="1" smtClean="0">
                            <a:solidFill>
                              <a:schemeClr val="accent2">
                                <a:lumMod val="75000"/>
                              </a:schemeClr>
                            </a:solidFill>
                            <a:latin typeface="Cambria Math" panose="02040503050406030204" pitchFamily="18" charset="0"/>
                          </a:rPr>
                          <m:t>𝑓</m:t>
                        </m:r>
                      </m:e>
                      <m:sub>
                        <m:r>
                          <a:rPr lang="en-US" altLang="zh-CN" sz="1800" b="0" i="1" smtClean="0">
                            <a:solidFill>
                              <a:schemeClr val="accent2">
                                <a:lumMod val="75000"/>
                              </a:schemeClr>
                            </a:solidFill>
                            <a:latin typeface="Cambria Math" panose="02040503050406030204" pitchFamily="18" charset="0"/>
                          </a:rPr>
                          <m:t>𝜃</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accent1">
                                <a:lumMod val="75000"/>
                              </a:schemeClr>
                            </a:solidFill>
                            <a:latin typeface="Cambria Math" panose="02040503050406030204" pitchFamily="18" charset="0"/>
                          </a:rPr>
                        </m:ctrlPr>
                      </m:sSubPr>
                      <m:e>
                        <m:r>
                          <a:rPr lang="en-US" altLang="zh-CN" sz="1800" b="0" i="1" smtClean="0">
                            <a:solidFill>
                              <a:schemeClr val="accent1">
                                <a:lumMod val="75000"/>
                              </a:schemeClr>
                            </a:solidFill>
                            <a:latin typeface="Cambria Math" panose="02040503050406030204" pitchFamily="18" charset="0"/>
                          </a:rPr>
                          <m:t>𝑥</m:t>
                        </m:r>
                      </m:e>
                      <m:sub>
                        <m:r>
                          <a:rPr lang="en-US" altLang="zh-CN" sz="1800" b="0" i="1" smtClean="0">
                            <a:solidFill>
                              <a:schemeClr val="accent1">
                                <a:lumMod val="75000"/>
                              </a:schemeClr>
                            </a:solidFill>
                            <a:latin typeface="Cambria Math" panose="02040503050406030204" pitchFamily="18" charset="0"/>
                          </a:rPr>
                          <m:t>𝑖</m:t>
                        </m:r>
                      </m:sub>
                    </m:sSub>
                    <m:r>
                      <a:rPr lang="en-US" altLang="zh-CN" sz="1800" b="0" i="1" smtClean="0">
                        <a:solidFill>
                          <a:schemeClr val="tx1"/>
                        </a:solidFill>
                        <a:latin typeface="Cambria Math" panose="02040503050406030204" pitchFamily="18" charset="0"/>
                      </a:rPr>
                      <m:t>)</m:t>
                    </m:r>
                  </m:oMath>
                </a14:m>
                <a:r>
                  <a:rPr lang="en-US" altLang="zh-CN" sz="1800" dirty="0">
                    <a:solidFill>
                      <a:schemeClr val="accent2">
                        <a:lumMod val="75000"/>
                      </a:schemeClr>
                    </a:solidFill>
                    <a:latin typeface="Cambria" panose="02040503050406030204" pitchFamily="18" charset="0"/>
                    <a:ea typeface="Cambria" panose="02040503050406030204" pitchFamily="18" charset="0"/>
                  </a:rPr>
                  <a:t> </a:t>
                </a:r>
                <a:r>
                  <a:rPr lang="en-US" altLang="zh-CN" sz="1800" dirty="0">
                    <a:latin typeface="Cambria" panose="02040503050406030204" pitchFamily="18" charset="0"/>
                    <a:ea typeface="Cambria" panose="02040503050406030204" pitchFamily="18" charset="0"/>
                  </a:rPr>
                  <a:t>to make prediction</a:t>
                </a:r>
                <a14:m>
                  <m:oMath xmlns:m="http://schemas.openxmlformats.org/officeDocument/2006/math">
                    <m:r>
                      <a:rPr lang="en-US" altLang="zh-CN" sz="1800" i="1">
                        <a:solidFill>
                          <a:schemeClr val="accent2">
                            <a:lumMod val="75000"/>
                          </a:schemeClr>
                        </a:solidFill>
                        <a:latin typeface="Cambria Math" panose="02040503050406030204" pitchFamily="18" charset="0"/>
                      </a:rPr>
                      <m:t> </m:t>
                    </m:r>
                    <m:acc>
                      <m:accPr>
                        <m:chr m:val="̂"/>
                        <m:ctrlPr>
                          <a:rPr lang="en-US" altLang="zh-CN" sz="1800" i="1" smtClean="0">
                            <a:solidFill>
                              <a:schemeClr val="accent1">
                                <a:lumMod val="75000"/>
                              </a:schemeClr>
                            </a:solidFill>
                            <a:latin typeface="Cambria Math" panose="02040503050406030204" pitchFamily="18" charset="0"/>
                          </a:rPr>
                        </m:ctrlPr>
                      </m:accPr>
                      <m:e>
                        <m:sSub>
                          <m:sSubPr>
                            <m:ctrlPr>
                              <a:rPr lang="en-US" altLang="zh-CN" sz="1800" b="0" i="1" smtClean="0">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𝑦</m:t>
                            </m:r>
                          </m:e>
                          <m:sub>
                            <m:r>
                              <a:rPr lang="en-US" altLang="zh-CN" sz="1800" b="0" i="1" smtClean="0">
                                <a:solidFill>
                                  <a:schemeClr val="accent1">
                                    <a:lumMod val="75000"/>
                                  </a:schemeClr>
                                </a:solidFill>
                                <a:latin typeface="Cambria Math" panose="02040503050406030204" pitchFamily="18" charset="0"/>
                              </a:rPr>
                              <m:t>𝑖</m:t>
                            </m:r>
                          </m:sub>
                        </m:sSub>
                      </m:e>
                    </m:acc>
                  </m:oMath>
                </a14:m>
                <a:r>
                  <a:rPr lang="en-US" altLang="zh-CN" sz="1800" dirty="0">
                    <a:solidFill>
                      <a:schemeClr val="accent1">
                        <a:lumMod val="75000"/>
                      </a:schemeClr>
                    </a:solidFill>
                    <a:latin typeface="Cambria" panose="02040503050406030204" pitchFamily="18" charset="0"/>
                    <a:ea typeface="Cambria" panose="02040503050406030204" pitchFamily="18" charset="0"/>
                  </a:rPr>
                  <a:t> </a:t>
                </a:r>
                <a:r>
                  <a:rPr lang="en-US" altLang="zh-CN" sz="1800" dirty="0">
                    <a:latin typeface="Cambria" panose="02040503050406030204" pitchFamily="18" charset="0"/>
                    <a:ea typeface="Cambria" panose="02040503050406030204" pitchFamily="18" charset="0"/>
                  </a:rPr>
                  <a:t>for each data </a:t>
                </a:r>
                <a14:m>
                  <m:oMath xmlns:m="http://schemas.openxmlformats.org/officeDocument/2006/math">
                    <m:sSub>
                      <m:sSubPr>
                        <m:ctrlPr>
                          <a:rPr lang="en-US" altLang="zh-CN" sz="1800" i="1">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𝑥</m:t>
                        </m:r>
                      </m:e>
                      <m:sub>
                        <m:r>
                          <a:rPr lang="en-US" altLang="zh-CN" sz="1800" i="1">
                            <a:solidFill>
                              <a:schemeClr val="accent1">
                                <a:lumMod val="75000"/>
                              </a:schemeClr>
                            </a:solidFill>
                            <a:latin typeface="Cambria Math" panose="02040503050406030204" pitchFamily="18" charset="0"/>
                          </a:rPr>
                          <m:t>𝑖</m:t>
                        </m:r>
                      </m:sub>
                    </m:sSub>
                  </m:oMath>
                </a14:m>
                <a:r>
                  <a:rPr lang="en-US" altLang="zh-CN" sz="1800" dirty="0">
                    <a:latin typeface="Cambria" panose="02040503050406030204" pitchFamily="18" charset="0"/>
                    <a:ea typeface="Cambria" panose="02040503050406030204" pitchFamily="18" charset="0"/>
                  </a:rPr>
                  <a:t>. </a:t>
                </a:r>
              </a:p>
            </p:txBody>
          </p:sp>
        </mc:Choice>
        <mc:Fallback xmlns="">
          <p:sp>
            <p:nvSpPr>
              <p:cNvPr id="54" name="文本框 53">
                <a:extLst>
                  <a:ext uri="{FF2B5EF4-FFF2-40B4-BE49-F238E27FC236}">
                    <a16:creationId xmlns:a16="http://schemas.microsoft.com/office/drawing/2014/main" id="{FA861DBA-F5E6-6192-D8D5-E9CFB7C79482}"/>
                  </a:ext>
                </a:extLst>
              </p:cNvPr>
              <p:cNvSpPr txBox="1">
                <a:spLocks noRot="1" noChangeAspect="1" noMove="1" noResize="1" noEditPoints="1" noAdjustHandles="1" noChangeArrowheads="1" noChangeShapeType="1" noTextEdit="1"/>
              </p:cNvSpPr>
              <p:nvPr/>
            </p:nvSpPr>
            <p:spPr>
              <a:xfrm>
                <a:off x="838200" y="3180477"/>
                <a:ext cx="10515599" cy="646331"/>
              </a:xfrm>
              <a:prstGeom prst="rect">
                <a:avLst/>
              </a:prstGeom>
              <a:blipFill>
                <a:blip r:embed="rId11"/>
                <a:stretch>
                  <a:fillRect t="-6604" b="-13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569B128-0CA3-9C94-B842-F1DAAD28525E}"/>
                  </a:ext>
                </a:extLst>
              </p:cNvPr>
              <p:cNvSpPr txBox="1"/>
              <p:nvPr/>
            </p:nvSpPr>
            <p:spPr>
              <a:xfrm>
                <a:off x="838200" y="3793832"/>
                <a:ext cx="10515598" cy="646331"/>
              </a:xfrm>
              <a:prstGeom prst="rect">
                <a:avLst/>
              </a:prstGeom>
              <a:noFill/>
            </p:spPr>
            <p:txBody>
              <a:bodyPr wrap="square">
                <a:spAutoFit/>
              </a:bodyPr>
              <a:lstStyle/>
              <a:p>
                <a:pPr marL="742950" lvl="1" indent="-285750">
                  <a:buFont typeface="Arial" panose="020B0604020202020204" pitchFamily="34" charset="0"/>
                  <a:buChar char="•"/>
                </a:pPr>
                <a:r>
                  <a:rPr lang="en-US" altLang="zh-CN" sz="1800" dirty="0">
                    <a:latin typeface="Cambria" panose="02040503050406030204" pitchFamily="18" charset="0"/>
                    <a:ea typeface="Cambria" panose="02040503050406030204" pitchFamily="18" charset="0"/>
                  </a:rPr>
                  <a:t>The </a:t>
                </a:r>
                <a:r>
                  <a:rPr lang="en-US" altLang="zh-CN" sz="1800" u="sng" dirty="0">
                    <a:latin typeface="Cambria" panose="02040503050406030204" pitchFamily="18" charset="0"/>
                    <a:ea typeface="Cambria" panose="02040503050406030204" pitchFamily="18" charset="0"/>
                  </a:rPr>
                  <a:t>objective</a:t>
                </a:r>
                <a:r>
                  <a:rPr lang="en-US" altLang="zh-CN" sz="1800" dirty="0">
                    <a:latin typeface="Cambria" panose="02040503050406030204" pitchFamily="18" charset="0"/>
                    <a:ea typeface="Cambria" panose="02040503050406030204" pitchFamily="18" charset="0"/>
                  </a:rPr>
                  <a:t> is to minimize a </a:t>
                </a:r>
                <a:r>
                  <a:rPr lang="en-US" altLang="zh-CN" sz="1800" b="1" dirty="0">
                    <a:latin typeface="Cambria" panose="02040503050406030204" pitchFamily="18" charset="0"/>
                    <a:ea typeface="Cambria" panose="02040503050406030204" pitchFamily="18" charset="0"/>
                  </a:rPr>
                  <a:t>loss function </a:t>
                </a:r>
                <a14:m>
                  <m:oMath xmlns:m="http://schemas.openxmlformats.org/officeDocument/2006/math">
                    <m:r>
                      <a:rPr lang="en-US" altLang="zh-CN" sz="1800" b="1" i="1" smtClean="0">
                        <a:latin typeface="Cambria Math" panose="02040503050406030204" pitchFamily="18" charset="0"/>
                        <a:ea typeface="Cambria" panose="02040503050406030204" pitchFamily="18" charset="0"/>
                      </a:rPr>
                      <m:t>𝑳</m:t>
                    </m:r>
                  </m:oMath>
                </a14:m>
                <a:r>
                  <a:rPr lang="en-US" altLang="zh-CN" sz="1800" dirty="0">
                    <a:latin typeface="Cambria" panose="02040503050406030204" pitchFamily="18" charset="0"/>
                    <a:ea typeface="Cambria" panose="02040503050406030204" pitchFamily="18" charset="0"/>
                  </a:rPr>
                  <a:t> that measures the </a:t>
                </a:r>
                <a:r>
                  <a:rPr lang="en-US" altLang="zh-CN" sz="1800" dirty="0">
                    <a:solidFill>
                      <a:srgbClr val="C00000"/>
                    </a:solidFill>
                    <a:latin typeface="Cambria" panose="02040503050406030204" pitchFamily="18" charset="0"/>
                    <a:ea typeface="Cambria" panose="02040503050406030204" pitchFamily="18" charset="0"/>
                  </a:rPr>
                  <a:t>difference (error) </a:t>
                </a:r>
                <a:r>
                  <a:rPr lang="en-US" altLang="zh-CN" sz="1800" dirty="0">
                    <a:latin typeface="Cambria" panose="02040503050406030204" pitchFamily="18" charset="0"/>
                    <a:ea typeface="Cambria" panose="02040503050406030204" pitchFamily="18" charset="0"/>
                  </a:rPr>
                  <a:t>between the model's predictions </a:t>
                </a:r>
                <a14:m>
                  <m:oMath xmlns:m="http://schemas.openxmlformats.org/officeDocument/2006/math">
                    <m:acc>
                      <m:accPr>
                        <m:chr m:val="̂"/>
                        <m:ctrlPr>
                          <a:rPr lang="en-US" altLang="zh-CN" sz="1800" i="1">
                            <a:solidFill>
                              <a:schemeClr val="accent1">
                                <a:lumMod val="75000"/>
                              </a:schemeClr>
                            </a:solidFill>
                            <a:latin typeface="Cambria Math" panose="02040503050406030204" pitchFamily="18" charset="0"/>
                          </a:rPr>
                        </m:ctrlPr>
                      </m:accPr>
                      <m:e>
                        <m:sSub>
                          <m:sSubPr>
                            <m:ctrlPr>
                              <a:rPr lang="en-US" altLang="zh-CN" sz="1800" i="1">
                                <a:solidFill>
                                  <a:schemeClr val="accent1">
                                    <a:lumMod val="75000"/>
                                  </a:schemeClr>
                                </a:solidFill>
                                <a:latin typeface="Cambria Math" panose="02040503050406030204" pitchFamily="18" charset="0"/>
                              </a:rPr>
                            </m:ctrlPr>
                          </m:sSubPr>
                          <m:e>
                            <m:r>
                              <a:rPr lang="en-US" altLang="zh-CN" sz="1800" i="1">
                                <a:solidFill>
                                  <a:schemeClr val="accent1">
                                    <a:lumMod val="75000"/>
                                  </a:schemeClr>
                                </a:solidFill>
                                <a:latin typeface="Cambria Math" panose="02040503050406030204" pitchFamily="18" charset="0"/>
                              </a:rPr>
                              <m:t>𝑦</m:t>
                            </m:r>
                          </m:e>
                          <m:sub>
                            <m:r>
                              <a:rPr lang="en-US" altLang="zh-CN" sz="1800" i="1">
                                <a:solidFill>
                                  <a:schemeClr val="accent1">
                                    <a:lumMod val="75000"/>
                                  </a:schemeClr>
                                </a:solidFill>
                                <a:latin typeface="Cambria Math" panose="02040503050406030204" pitchFamily="18" charset="0"/>
                              </a:rPr>
                              <m:t>𝑖</m:t>
                            </m:r>
                          </m:sub>
                        </m:sSub>
                      </m:e>
                    </m:acc>
                    <m:r>
                      <a:rPr lang="en-US" altLang="zh-CN" sz="1800" i="1">
                        <a:solidFill>
                          <a:schemeClr val="accent1">
                            <a:lumMod val="75000"/>
                          </a:schemeClr>
                        </a:solidFill>
                        <a:latin typeface="Cambria Math" panose="02040503050406030204" pitchFamily="18" charset="0"/>
                      </a:rPr>
                      <m:t> </m:t>
                    </m:r>
                  </m:oMath>
                </a14:m>
                <a:r>
                  <a:rPr lang="en-US" altLang="zh-CN" sz="1800" dirty="0">
                    <a:latin typeface="Cambria" panose="02040503050406030204" pitchFamily="18" charset="0"/>
                    <a:ea typeface="Cambria" panose="02040503050406030204" pitchFamily="18" charset="0"/>
                  </a:rPr>
                  <a:t>and the ground truth value </a:t>
                </a:r>
                <a14:m>
                  <m:oMath xmlns:m="http://schemas.openxmlformats.org/officeDocument/2006/math">
                    <m:sSub>
                      <m:sSubPr>
                        <m:ctrlPr>
                          <a:rPr lang="en-US" altLang="zh-CN" sz="1800" i="1">
                            <a:solidFill>
                              <a:schemeClr val="accent1">
                                <a:lumMod val="75000"/>
                              </a:schemeClr>
                            </a:solidFill>
                            <a:latin typeface="Cambria Math" panose="02040503050406030204" pitchFamily="18" charset="0"/>
                            <a:ea typeface="Cambria" panose="02040503050406030204" pitchFamily="18" charset="0"/>
                          </a:rPr>
                        </m:ctrlPr>
                      </m:sSubPr>
                      <m:e>
                        <m:r>
                          <a:rPr lang="en-US" altLang="zh-CN" sz="1800" i="1">
                            <a:solidFill>
                              <a:schemeClr val="accent1">
                                <a:lumMod val="75000"/>
                              </a:schemeClr>
                            </a:solidFill>
                            <a:latin typeface="Cambria Math" panose="02040503050406030204" pitchFamily="18" charset="0"/>
                            <a:ea typeface="Cambria" panose="02040503050406030204" pitchFamily="18" charset="0"/>
                          </a:rPr>
                          <m:t>𝑦</m:t>
                        </m:r>
                      </m:e>
                      <m:sub>
                        <m:r>
                          <a:rPr lang="en-US" altLang="zh-CN" sz="1800" i="1">
                            <a:solidFill>
                              <a:schemeClr val="accent1">
                                <a:lumMod val="75000"/>
                              </a:schemeClr>
                            </a:solidFill>
                            <a:latin typeface="Cambria Math" panose="02040503050406030204" pitchFamily="18" charset="0"/>
                            <a:ea typeface="Cambria" panose="02040503050406030204" pitchFamily="18" charset="0"/>
                          </a:rPr>
                          <m:t>𝑖</m:t>
                        </m:r>
                      </m:sub>
                    </m:sSub>
                  </m:oMath>
                </a14:m>
                <a:r>
                  <a:rPr lang="en-US" altLang="zh-CN" sz="1800" dirty="0">
                    <a:latin typeface="Cambria" panose="02040503050406030204" pitchFamily="18" charset="0"/>
                    <a:ea typeface="Cambria" panose="02040503050406030204" pitchFamily="18" charset="0"/>
                  </a:rPr>
                  <a:t>, and backpropagate the </a:t>
                </a:r>
                <a:r>
                  <a:rPr lang="en-US" altLang="zh-CN" sz="1800" dirty="0">
                    <a:solidFill>
                      <a:srgbClr val="C00000"/>
                    </a:solidFill>
                    <a:latin typeface="Cambria" panose="02040503050406030204" pitchFamily="18" charset="0"/>
                    <a:ea typeface="Cambria" panose="02040503050406030204" pitchFamily="18" charset="0"/>
                  </a:rPr>
                  <a:t>error</a:t>
                </a:r>
                <a:r>
                  <a:rPr lang="en-US" altLang="zh-CN" sz="1800" dirty="0">
                    <a:latin typeface="Cambria" panose="02040503050406030204" pitchFamily="18" charset="0"/>
                    <a:ea typeface="Cambria" panose="02040503050406030204" pitchFamily="18" charset="0"/>
                  </a:rPr>
                  <a:t> to the model.</a:t>
                </a:r>
              </a:p>
            </p:txBody>
          </p:sp>
        </mc:Choice>
        <mc:Fallback xmlns="">
          <p:sp>
            <p:nvSpPr>
              <p:cNvPr id="56" name="文本框 55">
                <a:extLst>
                  <a:ext uri="{FF2B5EF4-FFF2-40B4-BE49-F238E27FC236}">
                    <a16:creationId xmlns:a16="http://schemas.microsoft.com/office/drawing/2014/main" id="{B569B128-0CA3-9C94-B842-F1DAAD28525E}"/>
                  </a:ext>
                </a:extLst>
              </p:cNvPr>
              <p:cNvSpPr txBox="1">
                <a:spLocks noRot="1" noChangeAspect="1" noMove="1" noResize="1" noEditPoints="1" noAdjustHandles="1" noChangeArrowheads="1" noChangeShapeType="1" noTextEdit="1"/>
              </p:cNvSpPr>
              <p:nvPr/>
            </p:nvSpPr>
            <p:spPr>
              <a:xfrm>
                <a:off x="838200" y="3793832"/>
                <a:ext cx="10515598" cy="646331"/>
              </a:xfrm>
              <a:prstGeom prst="rect">
                <a:avLst/>
              </a:prstGeom>
              <a:blipFill>
                <a:blip r:embed="rId12"/>
                <a:stretch>
                  <a:fillRect t="-5660" b="-1320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BBA8428-7C0D-6716-E74C-B74FBB79F5CE}"/>
              </a:ext>
            </a:extLst>
          </p:cNvPr>
          <p:cNvSpPr>
            <a:spLocks noGrp="1"/>
          </p:cNvSpPr>
          <p:nvPr>
            <p:ph type="sldNum" sz="quarter" idx="12"/>
          </p:nvPr>
        </p:nvSpPr>
        <p:spPr/>
        <p:txBody>
          <a:bodyPr/>
          <a:lstStyle/>
          <a:p>
            <a:fld id="{4E6027E7-B534-4FEF-91D5-95DA47CFDE45}" type="slidenum">
              <a:rPr lang="zh-CN" altLang="en-US" smtClean="0"/>
              <a:t>43</a:t>
            </a:fld>
            <a:endParaRPr lang="zh-CN" altLang="en-US"/>
          </a:p>
        </p:txBody>
      </p:sp>
    </p:spTree>
    <p:extLst>
      <p:ext uri="{BB962C8B-B14F-4D97-AF65-F5344CB8AC3E}">
        <p14:creationId xmlns:p14="http://schemas.microsoft.com/office/powerpoint/2010/main" val="2691828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60A7E25-3C26-1129-2DB2-E5B99BCD29FE}"/>
              </a:ext>
            </a:extLst>
          </p:cNvPr>
          <p:cNvSpPr>
            <a:spLocks noGrp="1"/>
          </p:cNvSpPr>
          <p:nvPr>
            <p:ph idx="1"/>
          </p:nvPr>
        </p:nvSpPr>
        <p:spPr>
          <a:xfrm>
            <a:off x="838200" y="1540773"/>
            <a:ext cx="10515600" cy="4351338"/>
          </a:xfrm>
        </p:spPr>
        <p:txBody>
          <a:bodyPr>
            <a:normAutofit fontScale="92500" lnSpcReduction="20000"/>
          </a:bodyPr>
          <a:lstStyle/>
          <a:p>
            <a:pPr>
              <a:lnSpc>
                <a:spcPct val="150000"/>
              </a:lnSpc>
            </a:pPr>
            <a:r>
              <a:rPr lang="en-US" altLang="zh-CN" sz="2400" b="1" dirty="0">
                <a:latin typeface="Cambria" panose="02040503050406030204" pitchFamily="18" charset="0"/>
                <a:ea typeface="Cambria" panose="02040503050406030204" pitchFamily="18" charset="0"/>
              </a:rPr>
              <a:t>Function and Optimization</a:t>
            </a:r>
          </a:p>
          <a:p>
            <a:pPr lvl="1">
              <a:lnSpc>
                <a:spcPct val="150000"/>
              </a:lnSpc>
            </a:pPr>
            <a:r>
              <a:rPr lang="en-US" altLang="zh-CN" sz="2000" dirty="0">
                <a:latin typeface="Cambria" panose="02040503050406030204" pitchFamily="18" charset="0"/>
                <a:ea typeface="Cambria" panose="02040503050406030204" pitchFamily="18" charset="0"/>
              </a:rPr>
              <a:t>Definition of function</a:t>
            </a:r>
          </a:p>
          <a:p>
            <a:pPr lvl="1">
              <a:lnSpc>
                <a:spcPct val="150000"/>
              </a:lnSpc>
            </a:pPr>
            <a:r>
              <a:rPr lang="en-US" altLang="zh-CN" sz="2000" dirty="0">
                <a:latin typeface="Cambria" panose="02040503050406030204" pitchFamily="18" charset="0"/>
                <a:ea typeface="Cambria" panose="02040503050406030204" pitchFamily="18" charset="0"/>
              </a:rPr>
              <a:t>Optimization of a function</a:t>
            </a:r>
          </a:p>
          <a:p>
            <a:pPr>
              <a:lnSpc>
                <a:spcPct val="150000"/>
              </a:lnSpc>
              <a:spcBef>
                <a:spcPts val="1800"/>
              </a:spcBef>
            </a:pPr>
            <a:r>
              <a:rPr lang="en-US" altLang="zh-CN" sz="2400" b="1" dirty="0">
                <a:latin typeface="Cambria" panose="02040503050406030204" pitchFamily="18" charset="0"/>
                <a:ea typeface="Cambria" panose="02040503050406030204" pitchFamily="18" charset="0"/>
              </a:rPr>
              <a:t>Function and Derivatives</a:t>
            </a:r>
          </a:p>
          <a:p>
            <a:pPr lvl="1">
              <a:lnSpc>
                <a:spcPct val="150000"/>
              </a:lnSpc>
            </a:pPr>
            <a:r>
              <a:rPr lang="en-US" altLang="zh-CN" sz="2000" dirty="0">
                <a:latin typeface="Cambria" panose="02040503050406030204" pitchFamily="18" charset="0"/>
                <a:ea typeface="Cambria" panose="02040503050406030204" pitchFamily="18" charset="0"/>
              </a:rPr>
              <a:t>Definition of derivatives</a:t>
            </a:r>
          </a:p>
          <a:p>
            <a:pPr lvl="1">
              <a:lnSpc>
                <a:spcPct val="150000"/>
              </a:lnSpc>
            </a:pPr>
            <a:r>
              <a:rPr lang="en-US" altLang="zh-CN" sz="2000" dirty="0">
                <a:latin typeface="Cambria" panose="02040503050406030204" pitchFamily="18" charset="0"/>
                <a:ea typeface="Cambria" panose="02040503050406030204" pitchFamily="18" charset="0"/>
              </a:rPr>
              <a:t>Properties of derivatives</a:t>
            </a:r>
          </a:p>
          <a:p>
            <a:pPr lvl="1">
              <a:lnSpc>
                <a:spcPct val="150000"/>
              </a:lnSpc>
            </a:pPr>
            <a:r>
              <a:rPr lang="en-US" altLang="zh-CN" sz="2000" dirty="0">
                <a:latin typeface="Cambria" panose="02040503050406030204" pitchFamily="18" charset="0"/>
                <a:ea typeface="Cambria" panose="02040503050406030204" pitchFamily="18" charset="0"/>
              </a:rPr>
              <a:t>Partial derivatives</a:t>
            </a:r>
          </a:p>
          <a:p>
            <a:pPr lvl="1">
              <a:lnSpc>
                <a:spcPct val="150000"/>
              </a:lnSpc>
            </a:pPr>
            <a:r>
              <a:rPr lang="en-US" altLang="zh-CN" sz="2000" dirty="0">
                <a:latin typeface="Cambria" panose="02040503050406030204" pitchFamily="18" charset="0"/>
                <a:ea typeface="Cambria" panose="02040503050406030204" pitchFamily="18" charset="0"/>
              </a:rPr>
              <a:t>Gradient and partial derivatives</a:t>
            </a:r>
          </a:p>
          <a:p>
            <a:pPr lvl="1">
              <a:lnSpc>
                <a:spcPct val="150000"/>
              </a:lnSpc>
            </a:pPr>
            <a:r>
              <a:rPr lang="en-US" altLang="zh-CN" sz="2000" dirty="0">
                <a:latin typeface="Cambria" panose="02040503050406030204" pitchFamily="18" charset="0"/>
                <a:ea typeface="Cambria" panose="02040503050406030204" pitchFamily="18" charset="0"/>
              </a:rPr>
              <a:t>Gradients of vectors and matrices</a:t>
            </a:r>
          </a:p>
        </p:txBody>
      </p:sp>
      <p:sp>
        <p:nvSpPr>
          <p:cNvPr id="3" name="灯片编号占位符 2">
            <a:extLst>
              <a:ext uri="{FF2B5EF4-FFF2-40B4-BE49-F238E27FC236}">
                <a16:creationId xmlns:a16="http://schemas.microsoft.com/office/drawing/2014/main" id="{959F4E18-BABA-6C54-8975-80F4430441F2}"/>
              </a:ext>
            </a:extLst>
          </p:cNvPr>
          <p:cNvSpPr>
            <a:spLocks noGrp="1"/>
          </p:cNvSpPr>
          <p:nvPr>
            <p:ph type="sldNum" sz="quarter" idx="12"/>
          </p:nvPr>
        </p:nvSpPr>
        <p:spPr/>
        <p:txBody>
          <a:bodyPr/>
          <a:lstStyle/>
          <a:p>
            <a:fld id="{4E6027E7-B534-4FEF-91D5-95DA47CFDE45}" type="slidenum">
              <a:rPr lang="zh-CN" altLang="en-US" smtClean="0"/>
              <a:t>44</a:t>
            </a:fld>
            <a:endParaRPr lang="zh-CN" altLang="en-US"/>
          </a:p>
        </p:txBody>
      </p:sp>
      <p:sp>
        <p:nvSpPr>
          <p:cNvPr id="14" name="标题 1">
            <a:extLst>
              <a:ext uri="{FF2B5EF4-FFF2-40B4-BE49-F238E27FC236}">
                <a16:creationId xmlns:a16="http://schemas.microsoft.com/office/drawing/2014/main" id="{5CFF7E90-7BF0-5270-98F4-90AE89618DA3}"/>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28668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F975C-EF7A-3689-1780-6171F95C0974}"/>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EFFF2864-A144-2BDB-6B4A-D4AF01E04456}"/>
              </a:ext>
            </a:extLst>
          </p:cNvPr>
          <p:cNvSpPr>
            <a:spLocks noGrp="1"/>
          </p:cNvSpPr>
          <p:nvPr>
            <p:ph idx="1"/>
          </p:nvPr>
        </p:nvSpPr>
        <p:spPr>
          <a:xfrm>
            <a:off x="838200" y="1540773"/>
            <a:ext cx="10515600" cy="4351338"/>
          </a:xfrm>
        </p:spPr>
        <p:txBody>
          <a:bodyPr>
            <a:normAutofit fontScale="92500" lnSpcReduction="20000"/>
          </a:bodyPr>
          <a:lstStyle/>
          <a:p>
            <a:pPr>
              <a:lnSpc>
                <a:spcPct val="150000"/>
              </a:lnSpc>
            </a:pPr>
            <a:r>
              <a:rPr lang="en-US" altLang="zh-CN" sz="2400" b="1" dirty="0">
                <a:latin typeface="Cambria" panose="02040503050406030204" pitchFamily="18" charset="0"/>
                <a:ea typeface="Cambria" panose="02040503050406030204" pitchFamily="18" charset="0"/>
              </a:rPr>
              <a:t>Function and Optimization</a:t>
            </a:r>
          </a:p>
          <a:p>
            <a:pPr lvl="1">
              <a:lnSpc>
                <a:spcPct val="150000"/>
              </a:lnSpc>
            </a:pPr>
            <a:r>
              <a:rPr lang="en-US" altLang="zh-CN" sz="2000" dirty="0">
                <a:latin typeface="Cambria" panose="02040503050406030204" pitchFamily="18" charset="0"/>
                <a:ea typeface="Cambria" panose="02040503050406030204" pitchFamily="18" charset="0"/>
              </a:rPr>
              <a:t>Definition of function</a:t>
            </a:r>
          </a:p>
          <a:p>
            <a:pPr lvl="1">
              <a:lnSpc>
                <a:spcPct val="150000"/>
              </a:lnSpc>
            </a:pPr>
            <a:r>
              <a:rPr lang="en-US" altLang="zh-CN" sz="2000" dirty="0">
                <a:latin typeface="Cambria" panose="02040503050406030204" pitchFamily="18" charset="0"/>
                <a:ea typeface="Cambria" panose="02040503050406030204" pitchFamily="18" charset="0"/>
              </a:rPr>
              <a:t>Optimization of a function</a:t>
            </a:r>
          </a:p>
          <a:p>
            <a:pPr>
              <a:lnSpc>
                <a:spcPct val="150000"/>
              </a:lnSpc>
              <a:spcBef>
                <a:spcPts val="1800"/>
              </a:spcBef>
            </a:pPr>
            <a:r>
              <a:rPr lang="en-US" altLang="zh-CN" sz="2400" b="1" dirty="0">
                <a:solidFill>
                  <a:schemeClr val="bg1">
                    <a:lumMod val="85000"/>
                  </a:schemeClr>
                </a:solidFill>
                <a:latin typeface="Cambria" panose="02040503050406030204" pitchFamily="18" charset="0"/>
                <a:ea typeface="Cambria" panose="02040503050406030204" pitchFamily="18" charset="0"/>
              </a:rPr>
              <a:t>Function and Derivatives</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Definition of derivatives</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Properties of derivatives</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Partial derivatives</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Gradient and partial derivatives</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Gradients of vectors and matrices</a:t>
            </a:r>
          </a:p>
        </p:txBody>
      </p:sp>
      <p:sp>
        <p:nvSpPr>
          <p:cNvPr id="3" name="灯片编号占位符 2">
            <a:extLst>
              <a:ext uri="{FF2B5EF4-FFF2-40B4-BE49-F238E27FC236}">
                <a16:creationId xmlns:a16="http://schemas.microsoft.com/office/drawing/2014/main" id="{215F159E-E6D0-6E4F-9D56-48831D8840CD}"/>
              </a:ext>
            </a:extLst>
          </p:cNvPr>
          <p:cNvSpPr>
            <a:spLocks noGrp="1"/>
          </p:cNvSpPr>
          <p:nvPr>
            <p:ph type="sldNum" sz="quarter" idx="12"/>
          </p:nvPr>
        </p:nvSpPr>
        <p:spPr/>
        <p:txBody>
          <a:bodyPr/>
          <a:lstStyle/>
          <a:p>
            <a:fld id="{4E6027E7-B534-4FEF-91D5-95DA47CFDE45}" type="slidenum">
              <a:rPr lang="zh-CN" altLang="en-US" smtClean="0"/>
              <a:t>45</a:t>
            </a:fld>
            <a:endParaRPr lang="zh-CN" altLang="en-US"/>
          </a:p>
        </p:txBody>
      </p:sp>
      <p:sp>
        <p:nvSpPr>
          <p:cNvPr id="14" name="标题 1">
            <a:extLst>
              <a:ext uri="{FF2B5EF4-FFF2-40B4-BE49-F238E27FC236}">
                <a16:creationId xmlns:a16="http://schemas.microsoft.com/office/drawing/2014/main" id="{AC4D3B3A-F57E-161F-D4CC-C7AF555DB325}"/>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784292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function?</a:t>
            </a:r>
          </a:p>
        </p:txBody>
      </p:sp>
      <p:sp>
        <p:nvSpPr>
          <p:cNvPr id="4" name="内容占位符 3">
            <a:extLst>
              <a:ext uri="{FF2B5EF4-FFF2-40B4-BE49-F238E27FC236}">
                <a16:creationId xmlns:a16="http://schemas.microsoft.com/office/drawing/2014/main" id="{B60A7E25-3C26-1129-2DB2-E5B99BCD29FE}"/>
              </a:ext>
            </a:extLst>
          </p:cNvPr>
          <p:cNvSpPr>
            <a:spLocks noGrp="1"/>
          </p:cNvSpPr>
          <p:nvPr>
            <p:ph idx="1"/>
          </p:nvPr>
        </p:nvSpPr>
        <p:spPr>
          <a:xfrm>
            <a:off x="838200" y="1597923"/>
            <a:ext cx="10515600" cy="461665"/>
          </a:xfrm>
        </p:spPr>
        <p:txBody>
          <a:bodyPr>
            <a:normAutofit fontScale="92500" lnSpcReduction="20000"/>
          </a:bodyPr>
          <a:lstStyle/>
          <a:p>
            <a:r>
              <a:rPr lang="en-US" altLang="zh-CN" sz="1800" b="1" dirty="0">
                <a:latin typeface="Cambria" panose="02040503050406030204" pitchFamily="18" charset="0"/>
                <a:ea typeface="Cambria" panose="02040503050406030204" pitchFamily="18" charset="0"/>
              </a:rPr>
              <a:t>Definition of Function</a:t>
            </a:r>
            <a:r>
              <a:rPr lang="en-US" altLang="zh-CN" sz="1800" dirty="0">
                <a:latin typeface="Cambria" panose="02040503050406030204" pitchFamily="18" charset="0"/>
                <a:ea typeface="Cambria" panose="02040503050406030204" pitchFamily="18" charset="0"/>
              </a:rPr>
              <a:t>: a mathematical relationship that </a:t>
            </a:r>
            <a:r>
              <a:rPr lang="en-US" altLang="zh-CN" sz="1800" u="sng" dirty="0">
                <a:solidFill>
                  <a:schemeClr val="accent2">
                    <a:lumMod val="75000"/>
                  </a:schemeClr>
                </a:solidFill>
                <a:latin typeface="Cambria" panose="02040503050406030204" pitchFamily="18" charset="0"/>
                <a:ea typeface="Cambria" panose="02040503050406030204" pitchFamily="18" charset="0"/>
              </a:rPr>
              <a:t>maps</a:t>
            </a:r>
            <a:r>
              <a:rPr lang="en-US" altLang="zh-CN" sz="1800" dirty="0">
                <a:solidFill>
                  <a:schemeClr val="accent2">
                    <a:lumMod val="75000"/>
                  </a:schemeClr>
                </a:solidFill>
                <a:latin typeface="Cambria" panose="02040503050406030204" pitchFamily="18" charset="0"/>
                <a:ea typeface="Cambria" panose="02040503050406030204" pitchFamily="18" charset="0"/>
              </a:rPr>
              <a:t> input data to output predictions </a:t>
            </a:r>
            <a:r>
              <a:rPr lang="en-US" altLang="zh-CN" sz="1800" u="sng" dirty="0">
                <a:latin typeface="Cambria" panose="02040503050406030204" pitchFamily="18" charset="0"/>
                <a:ea typeface="Cambria" panose="02040503050406030204" pitchFamily="18" charset="0"/>
              </a:rPr>
              <a:t>based on certain parameters</a:t>
            </a:r>
          </a:p>
          <a:p>
            <a:endParaRPr lang="en-US" altLang="zh-CN" sz="18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36AB0F8F-AA09-929E-C821-4B4487A945E5}"/>
                  </a:ext>
                </a:extLst>
              </p:cNvPr>
              <p:cNvSpPr/>
              <p:nvPr/>
            </p:nvSpPr>
            <p:spPr>
              <a:xfrm>
                <a:off x="4506074" y="2448783"/>
                <a:ext cx="2771026" cy="82198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2">
                        <a:lumMod val="75000"/>
                      </a:schemeClr>
                    </a:solidFill>
                    <a:latin typeface="Cambria" panose="02040503050406030204" pitchFamily="18" charset="0"/>
                    <a:ea typeface="Cambria" panose="02040503050406030204" pitchFamily="18" charset="0"/>
                  </a:rPr>
                  <a:t>Function </a:t>
                </a:r>
                <a14:m>
                  <m:oMath xmlns:m="http://schemas.openxmlformats.org/officeDocument/2006/math">
                    <m:sSub>
                      <m:sSubPr>
                        <m:ctrlPr>
                          <a:rPr lang="en-US" altLang="zh-CN" b="0" i="1" smtClean="0">
                            <a:solidFill>
                              <a:schemeClr val="accent2">
                                <a:lumMod val="75000"/>
                              </a:schemeClr>
                            </a:solidFill>
                            <a:latin typeface="Cambria Math" panose="02040503050406030204" pitchFamily="18" charset="0"/>
                          </a:rPr>
                        </m:ctrlPr>
                      </m:sSubPr>
                      <m:e>
                        <m:r>
                          <a:rPr lang="en-US" altLang="zh-CN" b="0" i="1" smtClean="0">
                            <a:solidFill>
                              <a:schemeClr val="accent2">
                                <a:lumMod val="75000"/>
                              </a:schemeClr>
                            </a:solidFill>
                            <a:latin typeface="Cambria Math" panose="02040503050406030204" pitchFamily="18" charset="0"/>
                          </a:rPr>
                          <m:t>𝑓</m:t>
                        </m:r>
                      </m:e>
                      <m:sub>
                        <m:r>
                          <a:rPr lang="en-US" altLang="zh-CN" b="0" i="1" smtClean="0">
                            <a:solidFill>
                              <a:schemeClr val="accent2">
                                <a:lumMod val="75000"/>
                              </a:schemeClr>
                            </a:solidFill>
                            <a:latin typeface="Cambria Math" panose="02040503050406030204" pitchFamily="18" charset="0"/>
                          </a:rPr>
                          <m:t>𝜃</m:t>
                        </m:r>
                      </m:sub>
                    </m:sSub>
                  </m:oMath>
                </a14:m>
                <a:endParaRPr lang="zh-CN" altLang="en-US" dirty="0">
                  <a:latin typeface="Cambria" panose="02040503050406030204" pitchFamily="18" charset="0"/>
                </a:endParaRPr>
              </a:p>
            </p:txBody>
          </p:sp>
        </mc:Choice>
        <mc:Fallback xmlns="">
          <p:sp>
            <p:nvSpPr>
              <p:cNvPr id="9" name="矩形: 圆角 8">
                <a:extLst>
                  <a:ext uri="{FF2B5EF4-FFF2-40B4-BE49-F238E27FC236}">
                    <a16:creationId xmlns:a16="http://schemas.microsoft.com/office/drawing/2014/main" id="{36AB0F8F-AA09-929E-C821-4B4487A945E5}"/>
                  </a:ext>
                </a:extLst>
              </p:cNvPr>
              <p:cNvSpPr>
                <a:spLocks noRot="1" noChangeAspect="1" noMove="1" noResize="1" noEditPoints="1" noAdjustHandles="1" noChangeArrowheads="1" noChangeShapeType="1" noTextEdit="1"/>
              </p:cNvSpPr>
              <p:nvPr/>
            </p:nvSpPr>
            <p:spPr>
              <a:xfrm>
                <a:off x="4506074" y="2448783"/>
                <a:ext cx="2771026" cy="821981"/>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9BB24B-AB9A-D396-9624-A4832610A20C}"/>
                  </a:ext>
                </a:extLst>
              </p:cNvPr>
              <p:cNvSpPr txBox="1"/>
              <p:nvPr/>
            </p:nvSpPr>
            <p:spPr>
              <a:xfrm>
                <a:off x="3090213" y="2650988"/>
                <a:ext cx="101796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panose="02040503050406030204" pitchFamily="18" charset="0"/>
                        </a:rPr>
                        <m:t>𝑥</m:t>
                      </m:r>
                      <m:r>
                        <a:rPr lang="en-US" altLang="zh-CN" b="0" i="1" smtClean="0">
                          <a:solidFill>
                            <a:schemeClr val="tx1"/>
                          </a:solidFill>
                          <a:latin typeface="Cambria Math" panose="02040503050406030204" pitchFamily="18" charset="0"/>
                          <a:ea typeface="Cambria"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ℝ</m:t>
                          </m:r>
                        </m:e>
                        <m:sup>
                          <m:r>
                            <a:rPr lang="en-US" altLang="zh-CN" i="1">
                              <a:solidFill>
                                <a:schemeClr val="tx1"/>
                              </a:solidFill>
                              <a:latin typeface="Cambria Math" panose="02040503050406030204" pitchFamily="18" charset="0"/>
                            </a:rPr>
                            <m:t>𝑛</m:t>
                          </m:r>
                        </m:sup>
                      </m:sSup>
                    </m:oMath>
                  </m:oMathPara>
                </a14:m>
                <a:endParaRPr lang="zh-CN" altLang="en-US" dirty="0"/>
              </a:p>
              <a:p>
                <a:endParaRPr lang="zh-CN" altLang="en-US" dirty="0"/>
              </a:p>
            </p:txBody>
          </p:sp>
        </mc:Choice>
        <mc:Fallback xmlns="">
          <p:sp>
            <p:nvSpPr>
              <p:cNvPr id="10" name="文本框 9">
                <a:extLst>
                  <a:ext uri="{FF2B5EF4-FFF2-40B4-BE49-F238E27FC236}">
                    <a16:creationId xmlns:a16="http://schemas.microsoft.com/office/drawing/2014/main" id="{BE9BB24B-AB9A-D396-9624-A4832610A20C}"/>
                  </a:ext>
                </a:extLst>
              </p:cNvPr>
              <p:cNvSpPr txBox="1">
                <a:spLocks noRot="1" noChangeAspect="1" noMove="1" noResize="1" noEditPoints="1" noAdjustHandles="1" noChangeArrowheads="1" noChangeShapeType="1" noTextEdit="1"/>
              </p:cNvSpPr>
              <p:nvPr/>
            </p:nvSpPr>
            <p:spPr>
              <a:xfrm>
                <a:off x="3090213" y="2650988"/>
                <a:ext cx="1017965" cy="6463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10A83D6-5DCB-46C5-03DE-44EE53CBEACE}"/>
                  </a:ext>
                </a:extLst>
              </p:cNvPr>
              <p:cNvSpPr txBox="1"/>
              <p:nvPr/>
            </p:nvSpPr>
            <p:spPr>
              <a:xfrm>
                <a:off x="8604500" y="2675105"/>
                <a:ext cx="12633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𝑦</m:t>
                      </m:r>
                      <m:r>
                        <a:rPr lang="en-US" altLang="zh-CN" b="0" i="1" smtClean="0">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ℝ</m:t>
                          </m:r>
                        </m:e>
                        <m:sup>
                          <m:r>
                            <a:rPr lang="en-US" altLang="zh-CN" i="1">
                              <a:solidFill>
                                <a:schemeClr val="tx1"/>
                              </a:solidFill>
                              <a:latin typeface="Cambria Math" panose="02040503050406030204" pitchFamily="18" charset="0"/>
                            </a:rPr>
                            <m:t>𝑚</m:t>
                          </m:r>
                        </m:sup>
                      </m:sSup>
                    </m:oMath>
                  </m:oMathPara>
                </a14:m>
                <a:endParaRPr lang="zh-CN" altLang="en-US" dirty="0"/>
              </a:p>
            </p:txBody>
          </p:sp>
        </mc:Choice>
        <mc:Fallback xmlns="">
          <p:sp>
            <p:nvSpPr>
              <p:cNvPr id="11" name="文本框 10">
                <a:extLst>
                  <a:ext uri="{FF2B5EF4-FFF2-40B4-BE49-F238E27FC236}">
                    <a16:creationId xmlns:a16="http://schemas.microsoft.com/office/drawing/2014/main" id="{310A83D6-5DCB-46C5-03DE-44EE53CBEACE}"/>
                  </a:ext>
                </a:extLst>
              </p:cNvPr>
              <p:cNvSpPr txBox="1">
                <a:spLocks noRot="1" noChangeAspect="1" noMove="1" noResize="1" noEditPoints="1" noAdjustHandles="1" noChangeArrowheads="1" noChangeShapeType="1" noTextEdit="1"/>
              </p:cNvSpPr>
              <p:nvPr/>
            </p:nvSpPr>
            <p:spPr>
              <a:xfrm>
                <a:off x="8604500" y="2675105"/>
                <a:ext cx="1263399" cy="369332"/>
              </a:xfrm>
              <a:prstGeom prst="rect">
                <a:avLst/>
              </a:prstGeom>
              <a:blipFill>
                <a:blip r:embed="rId5"/>
                <a:stretch>
                  <a:fillRect b="-6667"/>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45918FE6-CA61-624A-F891-085C71BB14FA}"/>
              </a:ext>
            </a:extLst>
          </p:cNvPr>
          <p:cNvCxnSpPr>
            <a:cxnSpLocks/>
          </p:cNvCxnSpPr>
          <p:nvPr/>
        </p:nvCxnSpPr>
        <p:spPr>
          <a:xfrm>
            <a:off x="3998463" y="2852728"/>
            <a:ext cx="393449"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DB46C90-82EB-89D6-79D5-9395E9CAA14F}"/>
              </a:ext>
            </a:extLst>
          </p:cNvPr>
          <p:cNvCxnSpPr>
            <a:cxnSpLocks/>
          </p:cNvCxnSpPr>
          <p:nvPr/>
        </p:nvCxnSpPr>
        <p:spPr>
          <a:xfrm>
            <a:off x="7344021" y="2852728"/>
            <a:ext cx="479932"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28C8F2-B12C-BFAF-7BD9-60A6A839D6D5}"/>
              </a:ext>
            </a:extLst>
          </p:cNvPr>
          <p:cNvSpPr txBox="1"/>
          <p:nvPr/>
        </p:nvSpPr>
        <p:spPr>
          <a:xfrm>
            <a:off x="2559267" y="2652502"/>
            <a:ext cx="733041"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Input</a:t>
            </a:r>
            <a:endParaRPr lang="zh-CN" altLang="en-US" dirty="0">
              <a:latin typeface="Cambria" panose="02040503050406030204" pitchFamily="18" charset="0"/>
            </a:endParaRPr>
          </a:p>
        </p:txBody>
      </p:sp>
      <p:sp>
        <p:nvSpPr>
          <p:cNvPr id="17" name="文本框 16">
            <a:extLst>
              <a:ext uri="{FF2B5EF4-FFF2-40B4-BE49-F238E27FC236}">
                <a16:creationId xmlns:a16="http://schemas.microsoft.com/office/drawing/2014/main" id="{F7BC6AFB-DB22-94C6-269A-2B1A1344DA97}"/>
              </a:ext>
            </a:extLst>
          </p:cNvPr>
          <p:cNvSpPr txBox="1"/>
          <p:nvPr/>
        </p:nvSpPr>
        <p:spPr>
          <a:xfrm>
            <a:off x="7890875" y="2675105"/>
            <a:ext cx="88392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Output</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6F03AA2-1F22-7310-2C2C-6D903E30EA07}"/>
                  </a:ext>
                </a:extLst>
              </p:cNvPr>
              <p:cNvSpPr txBox="1"/>
              <p:nvPr/>
            </p:nvSpPr>
            <p:spPr>
              <a:xfrm>
                <a:off x="5235775" y="3661222"/>
                <a:ext cx="15351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panose="02040503050406030204" pitchFamily="18" charset="0"/>
                            </a:rPr>
                          </m:ctrlPr>
                        </m:sSubPr>
                        <m:e>
                          <m:r>
                            <a:rPr lang="en-US" altLang="zh-CN" b="0" i="1" smtClean="0">
                              <a:solidFill>
                                <a:schemeClr val="tx1"/>
                              </a:solidFill>
                              <a:latin typeface="Cambria Math" panose="02040503050406030204" pitchFamily="18" charset="0"/>
                              <a:ea typeface="Cambria" panose="02040503050406030204" pitchFamily="18" charset="0"/>
                            </a:rPr>
                            <m:t>𝑓</m:t>
                          </m:r>
                        </m:e>
                        <m:sub>
                          <m:r>
                            <a:rPr lang="en-US" altLang="zh-CN" b="0" i="1" smtClean="0">
                              <a:solidFill>
                                <a:schemeClr val="tx1"/>
                              </a:solidFill>
                              <a:latin typeface="Cambria Math" panose="02040503050406030204" pitchFamily="18" charset="0"/>
                              <a:ea typeface="Cambria" panose="02040503050406030204" pitchFamily="18" charset="0"/>
                            </a:rPr>
                            <m:t>𝜃</m:t>
                          </m:r>
                        </m:sub>
                      </m:sSub>
                      <m:r>
                        <a:rPr lang="en-US" altLang="zh-CN" b="0" i="1" smtClean="0">
                          <a:solidFill>
                            <a:schemeClr val="tx1"/>
                          </a:solidFill>
                          <a:latin typeface="Cambria Math" panose="02040503050406030204" pitchFamily="18" charset="0"/>
                          <a:ea typeface="Cambria"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sup>
                      </m:sSup>
                    </m:oMath>
                  </m:oMathPara>
                </a14:m>
                <a:endParaRPr lang="zh-CN" altLang="en-US" dirty="0">
                  <a:solidFill>
                    <a:schemeClr val="tx1"/>
                  </a:solidFill>
                </a:endParaRPr>
              </a:p>
            </p:txBody>
          </p:sp>
        </mc:Choice>
        <mc:Fallback xmlns="">
          <p:sp>
            <p:nvSpPr>
              <p:cNvPr id="27" name="文本框 26">
                <a:extLst>
                  <a:ext uri="{FF2B5EF4-FFF2-40B4-BE49-F238E27FC236}">
                    <a16:creationId xmlns:a16="http://schemas.microsoft.com/office/drawing/2014/main" id="{E6F03AA2-1F22-7310-2C2C-6D903E30EA07}"/>
                  </a:ext>
                </a:extLst>
              </p:cNvPr>
              <p:cNvSpPr txBox="1">
                <a:spLocks noRot="1" noChangeAspect="1" noMove="1" noResize="1" noEditPoints="1" noAdjustHandles="1" noChangeArrowheads="1" noChangeShapeType="1" noTextEdit="1"/>
              </p:cNvSpPr>
              <p:nvPr/>
            </p:nvSpPr>
            <p:spPr>
              <a:xfrm>
                <a:off x="5235775" y="3661222"/>
                <a:ext cx="1535127"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C309512-9D61-69B3-4ED8-22AE9E139BF1}"/>
                  </a:ext>
                </a:extLst>
              </p:cNvPr>
              <p:cNvSpPr txBox="1"/>
              <p:nvPr/>
            </p:nvSpPr>
            <p:spPr>
              <a:xfrm>
                <a:off x="1072875" y="3503950"/>
                <a:ext cx="3635793" cy="646331"/>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r>
                      <a:rPr lang="en-US" altLang="zh-CN" i="1">
                        <a:latin typeface="Cambria Math" panose="02040503050406030204" pitchFamily="18" charset="0"/>
                      </a:rPr>
                      <m:t> </m:t>
                    </m:r>
                  </m:oMath>
                </a14:m>
                <a:r>
                  <a:rPr lang="en-US" altLang="zh-CN" dirty="0">
                    <a:latin typeface="Cambria" panose="02040503050406030204" pitchFamily="18" charset="0"/>
                    <a:ea typeface="Cambria" panose="02040503050406030204" pitchFamily="18" charset="0"/>
                  </a:rPr>
                  <a:t>is the input space (feature)</a:t>
                </a:r>
              </a:p>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sup>
                    </m:sSup>
                    <m:r>
                      <a:rPr lang="en-US" altLang="zh-CN" b="0" i="0" smtClean="0">
                        <a:latin typeface="Cambria Math" panose="02040503050406030204" pitchFamily="18" charset="0"/>
                      </a:rPr>
                      <m:t> </m:t>
                    </m:r>
                  </m:oMath>
                </a14:m>
                <a:r>
                  <a:rPr lang="en-US" altLang="zh-CN" dirty="0">
                    <a:latin typeface="Cambria" panose="02040503050406030204" pitchFamily="18" charset="0"/>
                  </a:rPr>
                  <a:t>is the output space (prediction)</a:t>
                </a:r>
                <a:endParaRPr lang="zh-CN" altLang="en-US" dirty="0">
                  <a:latin typeface="Cambria" panose="02040503050406030204" pitchFamily="18" charset="0"/>
                </a:endParaRPr>
              </a:p>
            </p:txBody>
          </p:sp>
        </mc:Choice>
        <mc:Fallback xmlns="">
          <p:sp>
            <p:nvSpPr>
              <p:cNvPr id="31" name="文本框 30">
                <a:extLst>
                  <a:ext uri="{FF2B5EF4-FFF2-40B4-BE49-F238E27FC236}">
                    <a16:creationId xmlns:a16="http://schemas.microsoft.com/office/drawing/2014/main" id="{FC309512-9D61-69B3-4ED8-22AE9E139BF1}"/>
                  </a:ext>
                </a:extLst>
              </p:cNvPr>
              <p:cNvSpPr txBox="1">
                <a:spLocks noRot="1" noChangeAspect="1" noMove="1" noResize="1" noEditPoints="1" noAdjustHandles="1" noChangeArrowheads="1" noChangeShapeType="1" noTextEdit="1"/>
              </p:cNvSpPr>
              <p:nvPr/>
            </p:nvSpPr>
            <p:spPr>
              <a:xfrm>
                <a:off x="1072875" y="3503950"/>
                <a:ext cx="3635793" cy="646331"/>
              </a:xfrm>
              <a:prstGeom prst="rect">
                <a:avLst/>
              </a:prstGeom>
              <a:blipFill>
                <a:blip r:embed="rId8"/>
                <a:stretch>
                  <a:fillRect t="-6604" r="-3691" b="-13208"/>
                </a:stretch>
              </a:blipFill>
            </p:spPr>
            <p:txBody>
              <a:bodyPr/>
              <a:lstStyle/>
              <a:p>
                <a:r>
                  <a:rPr lang="zh-CN" altLang="en-US">
                    <a:noFill/>
                  </a:rPr>
                  <a:t> </a:t>
                </a:r>
              </a:p>
            </p:txBody>
          </p:sp>
        </mc:Fallback>
      </mc:AlternateContent>
      <p:sp>
        <p:nvSpPr>
          <p:cNvPr id="32" name="左大括号 31">
            <a:extLst>
              <a:ext uri="{FF2B5EF4-FFF2-40B4-BE49-F238E27FC236}">
                <a16:creationId xmlns:a16="http://schemas.microsoft.com/office/drawing/2014/main" id="{274CDB50-A3C2-DAF1-6282-7865E61D5A11}"/>
              </a:ext>
            </a:extLst>
          </p:cNvPr>
          <p:cNvSpPr/>
          <p:nvPr/>
        </p:nvSpPr>
        <p:spPr>
          <a:xfrm flipH="1">
            <a:off x="4982988" y="3634441"/>
            <a:ext cx="175260" cy="426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FD932A2E-7DDD-CF8E-CB8E-4D02AD29E755}"/>
              </a:ext>
            </a:extLst>
          </p:cNvPr>
          <p:cNvSpPr>
            <a:spLocks noGrp="1"/>
          </p:cNvSpPr>
          <p:nvPr>
            <p:ph type="sldNum" sz="quarter" idx="12"/>
          </p:nvPr>
        </p:nvSpPr>
        <p:spPr/>
        <p:txBody>
          <a:bodyPr/>
          <a:lstStyle/>
          <a:p>
            <a:fld id="{4E6027E7-B534-4FEF-91D5-95DA47CFDE45}" type="slidenum">
              <a:rPr lang="zh-CN" altLang="en-US" smtClean="0"/>
              <a:t>46</a:t>
            </a:fld>
            <a:endParaRPr lang="zh-CN" altLang="en-US"/>
          </a:p>
        </p:txBody>
      </p:sp>
    </p:spTree>
    <p:extLst>
      <p:ext uri="{BB962C8B-B14F-4D97-AF65-F5344CB8AC3E}">
        <p14:creationId xmlns:p14="http://schemas.microsoft.com/office/powerpoint/2010/main" val="4098300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is a function?</a:t>
            </a:r>
          </a:p>
        </p:txBody>
      </p:sp>
      <p:sp>
        <p:nvSpPr>
          <p:cNvPr id="4" name="内容占位符 3">
            <a:extLst>
              <a:ext uri="{FF2B5EF4-FFF2-40B4-BE49-F238E27FC236}">
                <a16:creationId xmlns:a16="http://schemas.microsoft.com/office/drawing/2014/main" id="{B60A7E25-3C26-1129-2DB2-E5B99BCD29FE}"/>
              </a:ext>
            </a:extLst>
          </p:cNvPr>
          <p:cNvSpPr>
            <a:spLocks noGrp="1"/>
          </p:cNvSpPr>
          <p:nvPr>
            <p:ph idx="1"/>
          </p:nvPr>
        </p:nvSpPr>
        <p:spPr>
          <a:xfrm>
            <a:off x="838200" y="1597923"/>
            <a:ext cx="10515600" cy="461665"/>
          </a:xfrm>
        </p:spPr>
        <p:txBody>
          <a:bodyPr>
            <a:normAutofit fontScale="92500" lnSpcReduction="20000"/>
          </a:bodyPr>
          <a:lstStyle/>
          <a:p>
            <a:r>
              <a:rPr lang="en-US" altLang="zh-CN" sz="1800" b="1" dirty="0">
                <a:latin typeface="Cambria" panose="02040503050406030204" pitchFamily="18" charset="0"/>
                <a:ea typeface="Cambria" panose="02040503050406030204" pitchFamily="18" charset="0"/>
              </a:rPr>
              <a:t>Definition of Function</a:t>
            </a:r>
            <a:r>
              <a:rPr lang="en-US" altLang="zh-CN" sz="1800" dirty="0">
                <a:latin typeface="Cambria" panose="02040503050406030204" pitchFamily="18" charset="0"/>
                <a:ea typeface="Cambria" panose="02040503050406030204" pitchFamily="18" charset="0"/>
              </a:rPr>
              <a:t>: a mathematical relationship that </a:t>
            </a:r>
            <a:r>
              <a:rPr lang="en-US" altLang="zh-CN" sz="1800" u="sng" dirty="0">
                <a:solidFill>
                  <a:schemeClr val="accent2">
                    <a:lumMod val="75000"/>
                  </a:schemeClr>
                </a:solidFill>
                <a:latin typeface="Cambria" panose="02040503050406030204" pitchFamily="18" charset="0"/>
                <a:ea typeface="Cambria" panose="02040503050406030204" pitchFamily="18" charset="0"/>
              </a:rPr>
              <a:t>maps</a:t>
            </a:r>
            <a:r>
              <a:rPr lang="en-US" altLang="zh-CN" sz="1800" dirty="0">
                <a:solidFill>
                  <a:schemeClr val="accent2">
                    <a:lumMod val="75000"/>
                  </a:schemeClr>
                </a:solidFill>
                <a:latin typeface="Cambria" panose="02040503050406030204" pitchFamily="18" charset="0"/>
                <a:ea typeface="Cambria" panose="02040503050406030204" pitchFamily="18" charset="0"/>
              </a:rPr>
              <a:t> input data to output predictions </a:t>
            </a:r>
            <a:r>
              <a:rPr lang="en-US" altLang="zh-CN" sz="1800" u="sng" dirty="0">
                <a:latin typeface="Cambria" panose="02040503050406030204" pitchFamily="18" charset="0"/>
                <a:ea typeface="Cambria" panose="02040503050406030204" pitchFamily="18" charset="0"/>
              </a:rPr>
              <a:t>based on certain parameters</a:t>
            </a:r>
          </a:p>
          <a:p>
            <a:endParaRPr lang="en-US" altLang="zh-CN" sz="18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36AB0F8F-AA09-929E-C821-4B4487A945E5}"/>
                  </a:ext>
                </a:extLst>
              </p:cNvPr>
              <p:cNvSpPr/>
              <p:nvPr/>
            </p:nvSpPr>
            <p:spPr>
              <a:xfrm>
                <a:off x="4506074" y="2448783"/>
                <a:ext cx="2771026" cy="82198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2">
                        <a:lumMod val="75000"/>
                      </a:schemeClr>
                    </a:solidFill>
                    <a:latin typeface="Cambria" panose="02040503050406030204" pitchFamily="18" charset="0"/>
                    <a:ea typeface="Cambria" panose="02040503050406030204" pitchFamily="18" charset="0"/>
                  </a:rPr>
                  <a:t>Function </a:t>
                </a:r>
                <a14:m>
                  <m:oMath xmlns:m="http://schemas.openxmlformats.org/officeDocument/2006/math">
                    <m:sSub>
                      <m:sSubPr>
                        <m:ctrlPr>
                          <a:rPr lang="en-US" altLang="zh-CN" b="0" i="1" smtClean="0">
                            <a:solidFill>
                              <a:schemeClr val="accent2">
                                <a:lumMod val="75000"/>
                              </a:schemeClr>
                            </a:solidFill>
                            <a:latin typeface="Cambria Math" panose="02040503050406030204" pitchFamily="18" charset="0"/>
                          </a:rPr>
                        </m:ctrlPr>
                      </m:sSubPr>
                      <m:e>
                        <m:r>
                          <a:rPr lang="en-US" altLang="zh-CN" b="0" i="1" smtClean="0">
                            <a:solidFill>
                              <a:schemeClr val="accent2">
                                <a:lumMod val="75000"/>
                              </a:schemeClr>
                            </a:solidFill>
                            <a:latin typeface="Cambria Math" panose="02040503050406030204" pitchFamily="18" charset="0"/>
                          </a:rPr>
                          <m:t>𝑓</m:t>
                        </m:r>
                      </m:e>
                      <m:sub>
                        <m:r>
                          <a:rPr lang="en-US" altLang="zh-CN" b="0" i="1" smtClean="0">
                            <a:solidFill>
                              <a:schemeClr val="accent2">
                                <a:lumMod val="75000"/>
                              </a:schemeClr>
                            </a:solidFill>
                            <a:latin typeface="Cambria Math" panose="02040503050406030204" pitchFamily="18" charset="0"/>
                          </a:rPr>
                          <m:t>𝜃</m:t>
                        </m:r>
                      </m:sub>
                    </m:sSub>
                  </m:oMath>
                </a14:m>
                <a:endParaRPr lang="zh-CN" altLang="en-US" dirty="0">
                  <a:latin typeface="Cambria" panose="02040503050406030204" pitchFamily="18" charset="0"/>
                </a:endParaRPr>
              </a:p>
            </p:txBody>
          </p:sp>
        </mc:Choice>
        <mc:Fallback xmlns="">
          <p:sp>
            <p:nvSpPr>
              <p:cNvPr id="9" name="矩形: 圆角 8">
                <a:extLst>
                  <a:ext uri="{FF2B5EF4-FFF2-40B4-BE49-F238E27FC236}">
                    <a16:creationId xmlns:a16="http://schemas.microsoft.com/office/drawing/2014/main" id="{36AB0F8F-AA09-929E-C821-4B4487A945E5}"/>
                  </a:ext>
                </a:extLst>
              </p:cNvPr>
              <p:cNvSpPr>
                <a:spLocks noRot="1" noChangeAspect="1" noMove="1" noResize="1" noEditPoints="1" noAdjustHandles="1" noChangeArrowheads="1" noChangeShapeType="1" noTextEdit="1"/>
              </p:cNvSpPr>
              <p:nvPr/>
            </p:nvSpPr>
            <p:spPr>
              <a:xfrm>
                <a:off x="4506074" y="2448783"/>
                <a:ext cx="2771026" cy="821981"/>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9BB24B-AB9A-D396-9624-A4832610A20C}"/>
                  </a:ext>
                </a:extLst>
              </p:cNvPr>
              <p:cNvSpPr txBox="1"/>
              <p:nvPr/>
            </p:nvSpPr>
            <p:spPr>
              <a:xfrm>
                <a:off x="3090213" y="2650988"/>
                <a:ext cx="101796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panose="02040503050406030204" pitchFamily="18" charset="0"/>
                        </a:rPr>
                        <m:t>𝑥</m:t>
                      </m:r>
                      <m:r>
                        <a:rPr lang="en-US" altLang="zh-CN" b="0" i="1" smtClean="0">
                          <a:solidFill>
                            <a:schemeClr val="tx1"/>
                          </a:solidFill>
                          <a:latin typeface="Cambria Math" panose="02040503050406030204" pitchFamily="18" charset="0"/>
                          <a:ea typeface="Cambria"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ℝ</m:t>
                          </m:r>
                        </m:e>
                        <m:sup>
                          <m:r>
                            <a:rPr lang="en-US" altLang="zh-CN" i="1">
                              <a:solidFill>
                                <a:schemeClr val="tx1"/>
                              </a:solidFill>
                              <a:latin typeface="Cambria Math" panose="02040503050406030204" pitchFamily="18" charset="0"/>
                            </a:rPr>
                            <m:t>𝑛</m:t>
                          </m:r>
                        </m:sup>
                      </m:sSup>
                    </m:oMath>
                  </m:oMathPara>
                </a14:m>
                <a:endParaRPr lang="zh-CN" altLang="en-US" dirty="0"/>
              </a:p>
              <a:p>
                <a:endParaRPr lang="zh-CN" altLang="en-US" dirty="0"/>
              </a:p>
            </p:txBody>
          </p:sp>
        </mc:Choice>
        <mc:Fallback xmlns="">
          <p:sp>
            <p:nvSpPr>
              <p:cNvPr id="10" name="文本框 9">
                <a:extLst>
                  <a:ext uri="{FF2B5EF4-FFF2-40B4-BE49-F238E27FC236}">
                    <a16:creationId xmlns:a16="http://schemas.microsoft.com/office/drawing/2014/main" id="{BE9BB24B-AB9A-D396-9624-A4832610A20C}"/>
                  </a:ext>
                </a:extLst>
              </p:cNvPr>
              <p:cNvSpPr txBox="1">
                <a:spLocks noRot="1" noChangeAspect="1" noMove="1" noResize="1" noEditPoints="1" noAdjustHandles="1" noChangeArrowheads="1" noChangeShapeType="1" noTextEdit="1"/>
              </p:cNvSpPr>
              <p:nvPr/>
            </p:nvSpPr>
            <p:spPr>
              <a:xfrm>
                <a:off x="3090213" y="2650988"/>
                <a:ext cx="1017965" cy="6463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10A83D6-5DCB-46C5-03DE-44EE53CBEACE}"/>
                  </a:ext>
                </a:extLst>
              </p:cNvPr>
              <p:cNvSpPr txBox="1"/>
              <p:nvPr/>
            </p:nvSpPr>
            <p:spPr>
              <a:xfrm>
                <a:off x="8604500" y="2675105"/>
                <a:ext cx="12633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𝑦</m:t>
                      </m:r>
                      <m:r>
                        <a:rPr lang="en-US" altLang="zh-CN" b="0" i="1" smtClean="0">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ℝ</m:t>
                          </m:r>
                        </m:e>
                        <m:sup>
                          <m:r>
                            <a:rPr lang="en-US" altLang="zh-CN" i="1">
                              <a:solidFill>
                                <a:schemeClr val="tx1"/>
                              </a:solidFill>
                              <a:latin typeface="Cambria Math" panose="02040503050406030204" pitchFamily="18" charset="0"/>
                            </a:rPr>
                            <m:t>𝑚</m:t>
                          </m:r>
                        </m:sup>
                      </m:sSup>
                    </m:oMath>
                  </m:oMathPara>
                </a14:m>
                <a:endParaRPr lang="zh-CN" altLang="en-US" dirty="0"/>
              </a:p>
            </p:txBody>
          </p:sp>
        </mc:Choice>
        <mc:Fallback xmlns="">
          <p:sp>
            <p:nvSpPr>
              <p:cNvPr id="11" name="文本框 10">
                <a:extLst>
                  <a:ext uri="{FF2B5EF4-FFF2-40B4-BE49-F238E27FC236}">
                    <a16:creationId xmlns:a16="http://schemas.microsoft.com/office/drawing/2014/main" id="{310A83D6-5DCB-46C5-03DE-44EE53CBEACE}"/>
                  </a:ext>
                </a:extLst>
              </p:cNvPr>
              <p:cNvSpPr txBox="1">
                <a:spLocks noRot="1" noChangeAspect="1" noMove="1" noResize="1" noEditPoints="1" noAdjustHandles="1" noChangeArrowheads="1" noChangeShapeType="1" noTextEdit="1"/>
              </p:cNvSpPr>
              <p:nvPr/>
            </p:nvSpPr>
            <p:spPr>
              <a:xfrm>
                <a:off x="8604500" y="2675105"/>
                <a:ext cx="1263399" cy="369332"/>
              </a:xfrm>
              <a:prstGeom prst="rect">
                <a:avLst/>
              </a:prstGeom>
              <a:blipFill>
                <a:blip r:embed="rId5"/>
                <a:stretch>
                  <a:fillRect b="-6667"/>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45918FE6-CA61-624A-F891-085C71BB14FA}"/>
              </a:ext>
            </a:extLst>
          </p:cNvPr>
          <p:cNvCxnSpPr>
            <a:cxnSpLocks/>
          </p:cNvCxnSpPr>
          <p:nvPr/>
        </p:nvCxnSpPr>
        <p:spPr>
          <a:xfrm>
            <a:off x="3998463" y="2852728"/>
            <a:ext cx="393449"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DB46C90-82EB-89D6-79D5-9395E9CAA14F}"/>
              </a:ext>
            </a:extLst>
          </p:cNvPr>
          <p:cNvCxnSpPr>
            <a:cxnSpLocks/>
          </p:cNvCxnSpPr>
          <p:nvPr/>
        </p:nvCxnSpPr>
        <p:spPr>
          <a:xfrm>
            <a:off x="7344021" y="2852728"/>
            <a:ext cx="479932"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28C8F2-B12C-BFAF-7BD9-60A6A839D6D5}"/>
              </a:ext>
            </a:extLst>
          </p:cNvPr>
          <p:cNvSpPr txBox="1"/>
          <p:nvPr/>
        </p:nvSpPr>
        <p:spPr>
          <a:xfrm>
            <a:off x="2559267" y="2652502"/>
            <a:ext cx="733041"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Input</a:t>
            </a:r>
            <a:endParaRPr lang="zh-CN" altLang="en-US" dirty="0">
              <a:latin typeface="Cambria" panose="02040503050406030204" pitchFamily="18" charset="0"/>
            </a:endParaRPr>
          </a:p>
        </p:txBody>
      </p:sp>
      <p:sp>
        <p:nvSpPr>
          <p:cNvPr id="17" name="文本框 16">
            <a:extLst>
              <a:ext uri="{FF2B5EF4-FFF2-40B4-BE49-F238E27FC236}">
                <a16:creationId xmlns:a16="http://schemas.microsoft.com/office/drawing/2014/main" id="{F7BC6AFB-DB22-94C6-269A-2B1A1344DA97}"/>
              </a:ext>
            </a:extLst>
          </p:cNvPr>
          <p:cNvSpPr txBox="1"/>
          <p:nvPr/>
        </p:nvSpPr>
        <p:spPr>
          <a:xfrm>
            <a:off x="7890875" y="2675105"/>
            <a:ext cx="88392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Output</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41F352BA-B4AE-8AAC-D1B0-15B761677CFF}"/>
                  </a:ext>
                </a:extLst>
              </p:cNvPr>
              <p:cNvSpPr txBox="1">
                <a:spLocks/>
              </p:cNvSpPr>
              <p:nvPr/>
            </p:nvSpPr>
            <p:spPr>
              <a:xfrm>
                <a:off x="838200" y="4451308"/>
                <a:ext cx="10515600" cy="1617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u="sng" dirty="0">
                    <a:latin typeface="Cambria" panose="02040503050406030204" pitchFamily="18" charset="0"/>
                    <a:ea typeface="Cambria" panose="02040503050406030204" pitchFamily="18" charset="0"/>
                  </a:rPr>
                  <a:t>‘</a:t>
                </a:r>
                <a:r>
                  <a:rPr lang="zh-CN" altLang="en-US" sz="1800" b="1" u="sng" dirty="0">
                    <a:latin typeface="Cambria" panose="02040503050406030204" pitchFamily="18" charset="0"/>
                    <a:ea typeface="Cambria" panose="02040503050406030204" pitchFamily="18" charset="0"/>
                  </a:rPr>
                  <a:t>𝑦 </a:t>
                </a:r>
                <a:r>
                  <a:rPr lang="en-US" altLang="zh-CN" sz="1800" b="1" u="sng" dirty="0">
                    <a:latin typeface="Cambria" panose="02040503050406030204" pitchFamily="18" charset="0"/>
                    <a:ea typeface="Cambria" panose="02040503050406030204" pitchFamily="18" charset="0"/>
                  </a:rPr>
                  <a:t>is a function of </a:t>
                </a:r>
                <a:r>
                  <a:rPr lang="zh-CN" altLang="en-US" sz="1800" b="1" u="sng" dirty="0">
                    <a:latin typeface="Cambria" panose="02040503050406030204" pitchFamily="18" charset="0"/>
                    <a:ea typeface="Cambria" panose="02040503050406030204" pitchFamily="18" charset="0"/>
                  </a:rPr>
                  <a:t>𝑥</a:t>
                </a:r>
                <a:r>
                  <a:rPr lang="en-US" altLang="zh-CN" sz="1800" u="sng" dirty="0">
                    <a:latin typeface="Cambria" panose="02040503050406030204" pitchFamily="18" charset="0"/>
                    <a:ea typeface="Cambria" panose="02040503050406030204" pitchFamily="18" charset="0"/>
                  </a:rPr>
                  <a:t>’</a:t>
                </a:r>
                <a:r>
                  <a:rPr lang="en-US" altLang="zh-CN" sz="1800" dirty="0">
                    <a:latin typeface="Cambria" panose="02040503050406030204" pitchFamily="18" charset="0"/>
                    <a:ea typeface="Cambria" panose="02040503050406030204" pitchFamily="18" charset="0"/>
                  </a:rPr>
                  <a:t> can be written with </a:t>
                </a:r>
                <a14:m>
                  <m:oMath xmlns:m="http://schemas.openxmlformats.org/officeDocument/2006/math">
                    <m:r>
                      <a:rPr lang="zh-CN" altLang="en-US" sz="1800" i="1" dirty="0" smtClean="0">
                        <a:solidFill>
                          <a:schemeClr val="accent1">
                            <a:lumMod val="75000"/>
                          </a:schemeClr>
                        </a:solidFill>
                        <a:latin typeface="Cambria Math" panose="02040503050406030204" pitchFamily="18" charset="0"/>
                        <a:ea typeface="Cambria" panose="02040503050406030204" pitchFamily="18" charset="0"/>
                      </a:rPr>
                      <m:t>𝑦</m:t>
                    </m:r>
                    <m:r>
                      <a:rPr lang="zh-CN" altLang="en-US" sz="1800" i="1" dirty="0" smtClean="0">
                        <a:solidFill>
                          <a:schemeClr val="accent1">
                            <a:lumMod val="75000"/>
                          </a:schemeClr>
                        </a:solidFill>
                        <a:latin typeface="Cambria Math" panose="02040503050406030204" pitchFamily="18" charset="0"/>
                        <a:ea typeface="Cambria" panose="02040503050406030204" pitchFamily="18" charset="0"/>
                      </a:rPr>
                      <m:t> = </m:t>
                    </m:r>
                    <m:sSub>
                      <m:sSubPr>
                        <m:ctrlPr>
                          <a:rPr lang="en-US" altLang="zh-CN" sz="1800" b="0" i="1" dirty="0" smtClean="0">
                            <a:solidFill>
                              <a:schemeClr val="accent1">
                                <a:lumMod val="75000"/>
                              </a:schemeClr>
                            </a:solidFill>
                            <a:latin typeface="Cambria Math" panose="02040503050406030204" pitchFamily="18" charset="0"/>
                            <a:ea typeface="Cambria" panose="02040503050406030204" pitchFamily="18" charset="0"/>
                          </a:rPr>
                        </m:ctrlPr>
                      </m:sSubPr>
                      <m:e>
                        <m:r>
                          <a:rPr lang="zh-CN" altLang="en-US" sz="1800" i="1" dirty="0" smtClean="0">
                            <a:solidFill>
                              <a:schemeClr val="accent1">
                                <a:lumMod val="75000"/>
                              </a:schemeClr>
                            </a:solidFill>
                            <a:latin typeface="Cambria Math" panose="02040503050406030204" pitchFamily="18" charset="0"/>
                            <a:ea typeface="Cambria" panose="02040503050406030204" pitchFamily="18" charset="0"/>
                          </a:rPr>
                          <m:t>𝑓</m:t>
                        </m:r>
                      </m:e>
                      <m:sub>
                        <m:r>
                          <a:rPr lang="en-US" altLang="zh-CN" sz="1800" b="0" i="1" dirty="0" smtClean="0">
                            <a:solidFill>
                              <a:schemeClr val="accent1">
                                <a:lumMod val="75000"/>
                              </a:schemeClr>
                            </a:solidFill>
                            <a:latin typeface="Cambria Math" panose="02040503050406030204" pitchFamily="18" charset="0"/>
                            <a:ea typeface="Cambria" panose="02040503050406030204" pitchFamily="18" charset="0"/>
                          </a:rPr>
                          <m:t>𝜃</m:t>
                        </m:r>
                      </m:sub>
                    </m:sSub>
                    <m:d>
                      <m:dPr>
                        <m:ctrlPr>
                          <a:rPr lang="en-US" altLang="zh-CN" sz="1800" b="0" i="1" dirty="0" smtClean="0">
                            <a:solidFill>
                              <a:schemeClr val="accent1">
                                <a:lumMod val="75000"/>
                              </a:schemeClr>
                            </a:solidFill>
                            <a:latin typeface="Cambria Math" panose="02040503050406030204" pitchFamily="18" charset="0"/>
                            <a:ea typeface="Cambria" panose="02040503050406030204" pitchFamily="18" charset="0"/>
                          </a:rPr>
                        </m:ctrlPr>
                      </m:dPr>
                      <m:e>
                        <m:r>
                          <a:rPr lang="zh-CN" altLang="en-US" sz="1800" i="1" dirty="0" smtClean="0">
                            <a:solidFill>
                              <a:schemeClr val="accent1">
                                <a:lumMod val="75000"/>
                              </a:schemeClr>
                            </a:solidFill>
                            <a:latin typeface="Cambria Math" panose="02040503050406030204" pitchFamily="18" charset="0"/>
                            <a:ea typeface="Cambria" panose="02040503050406030204" pitchFamily="18" charset="0"/>
                          </a:rPr>
                          <m:t>𝑥</m:t>
                        </m:r>
                      </m:e>
                    </m:d>
                  </m:oMath>
                </a14:m>
                <a:endParaRPr lang="en-US" altLang="zh-CN" sz="1800" dirty="0">
                  <a:solidFill>
                    <a:schemeClr val="accent1">
                      <a:lumMod val="75000"/>
                    </a:schemeClr>
                  </a:solidFill>
                  <a:latin typeface="Cambria" panose="02040503050406030204" pitchFamily="18" charset="0"/>
                  <a:ea typeface="Cambria" panose="02040503050406030204" pitchFamily="18" charset="0"/>
                </a:endParaRPr>
              </a:p>
              <a:p>
                <a:r>
                  <a:rPr lang="zh-CN" altLang="en-US" sz="1800" dirty="0">
                    <a:latin typeface="Cambria" panose="02040503050406030204" pitchFamily="18" charset="0"/>
                    <a:ea typeface="Cambria" panose="02040503050406030204" pitchFamily="18" charset="0"/>
                  </a:rPr>
                  <a:t>𝑥 </a:t>
                </a:r>
                <a:r>
                  <a:rPr lang="en-US" altLang="zh-CN" sz="1800" dirty="0">
                    <a:latin typeface="Cambria" panose="02040503050406030204" pitchFamily="18" charset="0"/>
                    <a:ea typeface="Cambria" panose="02040503050406030204" pitchFamily="18" charset="0"/>
                  </a:rPr>
                  <a:t>is the </a:t>
                </a:r>
                <a:r>
                  <a:rPr lang="en-US" altLang="zh-CN" sz="1800" dirty="0">
                    <a:solidFill>
                      <a:schemeClr val="accent1">
                        <a:lumMod val="75000"/>
                      </a:schemeClr>
                    </a:solidFill>
                    <a:latin typeface="Cambria" panose="02040503050406030204" pitchFamily="18" charset="0"/>
                    <a:ea typeface="Cambria" panose="02040503050406030204" pitchFamily="18" charset="0"/>
                  </a:rPr>
                  <a:t>independent</a:t>
                </a:r>
                <a:r>
                  <a:rPr lang="en-US" altLang="zh-CN" sz="1800" dirty="0">
                    <a:latin typeface="Cambria" panose="02040503050406030204" pitchFamily="18" charset="0"/>
                    <a:ea typeface="Cambria" panose="02040503050406030204" pitchFamily="18" charset="0"/>
                  </a:rPr>
                  <a:t> variable while </a:t>
                </a:r>
                <a:r>
                  <a:rPr lang="zh-CN" altLang="en-US" sz="1800" dirty="0">
                    <a:latin typeface="Cambria" panose="02040503050406030204" pitchFamily="18" charset="0"/>
                    <a:ea typeface="Cambria" panose="02040503050406030204" pitchFamily="18" charset="0"/>
                  </a:rPr>
                  <a:t>𝑦 </a:t>
                </a:r>
                <a:r>
                  <a:rPr lang="en-US" altLang="zh-CN" sz="1800" dirty="0">
                    <a:latin typeface="Cambria" panose="02040503050406030204" pitchFamily="18" charset="0"/>
                    <a:ea typeface="Cambria" panose="02040503050406030204" pitchFamily="18" charset="0"/>
                  </a:rPr>
                  <a:t>is the </a:t>
                </a:r>
                <a:r>
                  <a:rPr lang="en-US" altLang="zh-CN" sz="1800" dirty="0">
                    <a:solidFill>
                      <a:schemeClr val="accent1">
                        <a:lumMod val="75000"/>
                      </a:schemeClr>
                    </a:solidFill>
                    <a:latin typeface="Cambria" panose="02040503050406030204" pitchFamily="18" charset="0"/>
                    <a:ea typeface="Cambria" panose="02040503050406030204" pitchFamily="18" charset="0"/>
                  </a:rPr>
                  <a:t>dependent</a:t>
                </a:r>
                <a:r>
                  <a:rPr lang="en-US" altLang="zh-CN" sz="1800" dirty="0">
                    <a:latin typeface="Cambria" panose="02040503050406030204" pitchFamily="18" charset="0"/>
                    <a:ea typeface="Cambria" panose="02040503050406030204" pitchFamily="18" charset="0"/>
                  </a:rPr>
                  <a:t> variable</a:t>
                </a:r>
              </a:p>
              <a:p>
                <a:r>
                  <a:rPr lang="en-US" altLang="zh-CN" sz="1800" dirty="0">
                    <a:latin typeface="Cambria" panose="02040503050406030204" pitchFamily="18" charset="0"/>
                    <a:ea typeface="Cambria" panose="02040503050406030204" pitchFamily="18" charset="0"/>
                  </a:rPr>
                  <a:t>The input </a:t>
                </a:r>
                <a:r>
                  <a:rPr lang="zh-CN" altLang="en-US" sz="1800" dirty="0">
                    <a:latin typeface="Cambria" panose="02040503050406030204" pitchFamily="18" charset="0"/>
                    <a:ea typeface="Cambria" panose="02040503050406030204" pitchFamily="18" charset="0"/>
                  </a:rPr>
                  <a:t>𝑥 </a:t>
                </a:r>
                <a:r>
                  <a:rPr lang="en-US" altLang="zh-CN" sz="1800" dirty="0">
                    <a:latin typeface="Cambria" panose="02040503050406030204" pitchFamily="18" charset="0"/>
                    <a:ea typeface="Cambria" panose="02040503050406030204" pitchFamily="18" charset="0"/>
                  </a:rPr>
                  <a:t>can be </a:t>
                </a:r>
                <a:r>
                  <a:rPr lang="en-US" altLang="zh-CN" sz="1800" u="sng" dirty="0">
                    <a:latin typeface="Cambria" panose="02040503050406030204" pitchFamily="18" charset="0"/>
                    <a:ea typeface="Cambria" panose="02040503050406030204" pitchFamily="18" charset="0"/>
                  </a:rPr>
                  <a:t>vectors</a:t>
                </a:r>
                <a:r>
                  <a:rPr lang="en-US" altLang="zh-CN" sz="1800" dirty="0">
                    <a:latin typeface="Cambria" panose="02040503050406030204" pitchFamily="18" charset="0"/>
                    <a:ea typeface="Cambria" panose="02040503050406030204" pitchFamily="18" charset="0"/>
                  </a:rPr>
                  <a:t> and even </a:t>
                </a:r>
                <a:r>
                  <a:rPr lang="en-US" altLang="zh-CN" sz="1800" u="sng" dirty="0">
                    <a:latin typeface="Cambria" panose="02040503050406030204" pitchFamily="18" charset="0"/>
                    <a:ea typeface="Cambria" panose="02040503050406030204" pitchFamily="18" charset="0"/>
                  </a:rPr>
                  <a:t>matrices</a:t>
                </a:r>
                <a:r>
                  <a:rPr lang="en-US" altLang="zh-CN" sz="1800" dirty="0">
                    <a:latin typeface="Cambria" panose="02040503050406030204" pitchFamily="18" charset="0"/>
                    <a:ea typeface="Cambria" panose="02040503050406030204" pitchFamily="18" charset="0"/>
                  </a:rPr>
                  <a:t>, so can the output </a:t>
                </a:r>
                <a:r>
                  <a:rPr lang="zh-CN" altLang="en-US" sz="1800" dirty="0">
                    <a:latin typeface="Cambria" panose="02040503050406030204" pitchFamily="18" charset="0"/>
                    <a:ea typeface="Cambria" panose="02040503050406030204" pitchFamily="18" charset="0"/>
                  </a:rPr>
                  <a:t>𝑓</a:t>
                </a:r>
                <a:r>
                  <a:rPr lang="en-US" altLang="zh-CN" sz="1800" dirty="0">
                    <a:latin typeface="Cambria" panose="02040503050406030204" pitchFamily="18" charset="0"/>
                    <a:ea typeface="Cambria" panose="02040503050406030204" pitchFamily="18" charset="0"/>
                  </a:rPr>
                  <a:t>(</a:t>
                </a:r>
                <a:r>
                  <a:rPr lang="zh-CN" altLang="en-US" sz="1800" dirty="0">
                    <a:latin typeface="Cambria" panose="02040503050406030204" pitchFamily="18" charset="0"/>
                    <a:ea typeface="Cambria" panose="02040503050406030204" pitchFamily="18" charset="0"/>
                  </a:rPr>
                  <a:t>𝑥</a:t>
                </a:r>
                <a:r>
                  <a:rPr lang="en-US" altLang="zh-CN" sz="1800" dirty="0">
                    <a:latin typeface="Cambria" panose="02040503050406030204" pitchFamily="18" charset="0"/>
                    <a:ea typeface="Cambria" panose="02040503050406030204" pitchFamily="18" charset="0"/>
                  </a:rPr>
                  <a:t>)</a:t>
                </a:r>
              </a:p>
            </p:txBody>
          </p:sp>
        </mc:Choice>
        <mc:Fallback xmlns="">
          <p:sp>
            <p:nvSpPr>
              <p:cNvPr id="19" name="内容占位符 3">
                <a:extLst>
                  <a:ext uri="{FF2B5EF4-FFF2-40B4-BE49-F238E27FC236}">
                    <a16:creationId xmlns:a16="http://schemas.microsoft.com/office/drawing/2014/main" id="{41F352BA-B4AE-8AAC-D1B0-15B761677CFF}"/>
                  </a:ext>
                </a:extLst>
              </p:cNvPr>
              <p:cNvSpPr txBox="1">
                <a:spLocks noRot="1" noChangeAspect="1" noMove="1" noResize="1" noEditPoints="1" noAdjustHandles="1" noChangeArrowheads="1" noChangeShapeType="1" noTextEdit="1"/>
              </p:cNvSpPr>
              <p:nvPr/>
            </p:nvSpPr>
            <p:spPr>
              <a:xfrm>
                <a:off x="838200" y="4451308"/>
                <a:ext cx="10515600" cy="1617537"/>
              </a:xfrm>
              <a:prstGeom prst="rect">
                <a:avLst/>
              </a:prstGeom>
              <a:blipFill>
                <a:blip r:embed="rId6"/>
                <a:stretch>
                  <a:fillRect l="-406" t="-3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6F03AA2-1F22-7310-2C2C-6D903E30EA07}"/>
                  </a:ext>
                </a:extLst>
              </p:cNvPr>
              <p:cNvSpPr txBox="1"/>
              <p:nvPr/>
            </p:nvSpPr>
            <p:spPr>
              <a:xfrm>
                <a:off x="5235775" y="3661222"/>
                <a:ext cx="15351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ea typeface="Cambria" panose="02040503050406030204" pitchFamily="18" charset="0"/>
                            </a:rPr>
                          </m:ctrlPr>
                        </m:sSubPr>
                        <m:e>
                          <m:r>
                            <a:rPr lang="en-US" altLang="zh-CN" b="0" i="1" smtClean="0">
                              <a:solidFill>
                                <a:schemeClr val="tx1"/>
                              </a:solidFill>
                              <a:latin typeface="Cambria Math" panose="02040503050406030204" pitchFamily="18" charset="0"/>
                              <a:ea typeface="Cambria" panose="02040503050406030204" pitchFamily="18" charset="0"/>
                            </a:rPr>
                            <m:t>𝑓</m:t>
                          </m:r>
                        </m:e>
                        <m:sub>
                          <m:r>
                            <a:rPr lang="en-US" altLang="zh-CN" b="0" i="1" smtClean="0">
                              <a:solidFill>
                                <a:schemeClr val="tx1"/>
                              </a:solidFill>
                              <a:latin typeface="Cambria Math" panose="02040503050406030204" pitchFamily="18" charset="0"/>
                              <a:ea typeface="Cambria" panose="02040503050406030204" pitchFamily="18" charset="0"/>
                            </a:rPr>
                            <m:t>𝜃</m:t>
                          </m:r>
                        </m:sub>
                      </m:sSub>
                      <m:r>
                        <a:rPr lang="en-US" altLang="zh-CN" b="0" i="1" smtClean="0">
                          <a:solidFill>
                            <a:schemeClr val="tx1"/>
                          </a:solidFill>
                          <a:latin typeface="Cambria Math" panose="02040503050406030204" pitchFamily="18" charset="0"/>
                          <a:ea typeface="Cambria"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sup>
                      </m:sSup>
                    </m:oMath>
                  </m:oMathPara>
                </a14:m>
                <a:endParaRPr lang="zh-CN" altLang="en-US" dirty="0">
                  <a:solidFill>
                    <a:schemeClr val="tx1"/>
                  </a:solidFill>
                </a:endParaRPr>
              </a:p>
            </p:txBody>
          </p:sp>
        </mc:Choice>
        <mc:Fallback xmlns="">
          <p:sp>
            <p:nvSpPr>
              <p:cNvPr id="27" name="文本框 26">
                <a:extLst>
                  <a:ext uri="{FF2B5EF4-FFF2-40B4-BE49-F238E27FC236}">
                    <a16:creationId xmlns:a16="http://schemas.microsoft.com/office/drawing/2014/main" id="{E6F03AA2-1F22-7310-2C2C-6D903E30EA07}"/>
                  </a:ext>
                </a:extLst>
              </p:cNvPr>
              <p:cNvSpPr txBox="1">
                <a:spLocks noRot="1" noChangeAspect="1" noMove="1" noResize="1" noEditPoints="1" noAdjustHandles="1" noChangeArrowheads="1" noChangeShapeType="1" noTextEdit="1"/>
              </p:cNvSpPr>
              <p:nvPr/>
            </p:nvSpPr>
            <p:spPr>
              <a:xfrm>
                <a:off x="5235775" y="3661222"/>
                <a:ext cx="1535127" cy="369332"/>
              </a:xfrm>
              <a:prstGeom prst="rect">
                <a:avLst/>
              </a:prstGeom>
              <a:blipFill>
                <a:blip r:embed="rId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C309512-9D61-69B3-4ED8-22AE9E139BF1}"/>
                  </a:ext>
                </a:extLst>
              </p:cNvPr>
              <p:cNvSpPr txBox="1"/>
              <p:nvPr/>
            </p:nvSpPr>
            <p:spPr>
              <a:xfrm>
                <a:off x="1072875" y="3503950"/>
                <a:ext cx="3635793" cy="646331"/>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sup>
                    </m:sSup>
                    <m:r>
                      <a:rPr lang="en-US" altLang="zh-CN" i="1">
                        <a:latin typeface="Cambria Math" panose="02040503050406030204" pitchFamily="18" charset="0"/>
                      </a:rPr>
                      <m:t> </m:t>
                    </m:r>
                  </m:oMath>
                </a14:m>
                <a:r>
                  <a:rPr lang="en-US" altLang="zh-CN" dirty="0">
                    <a:latin typeface="Cambria" panose="02040503050406030204" pitchFamily="18" charset="0"/>
                    <a:ea typeface="Cambria" panose="02040503050406030204" pitchFamily="18" charset="0"/>
                  </a:rPr>
                  <a:t>is the input space (feature)</a:t>
                </a:r>
              </a:p>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sup>
                    </m:sSup>
                    <m:r>
                      <a:rPr lang="en-US" altLang="zh-CN" b="0" i="0" smtClean="0">
                        <a:latin typeface="Cambria Math" panose="02040503050406030204" pitchFamily="18" charset="0"/>
                      </a:rPr>
                      <m:t> </m:t>
                    </m:r>
                  </m:oMath>
                </a14:m>
                <a:r>
                  <a:rPr lang="en-US" altLang="zh-CN" dirty="0">
                    <a:latin typeface="Cambria" panose="02040503050406030204" pitchFamily="18" charset="0"/>
                  </a:rPr>
                  <a:t>is the output space (prediction)</a:t>
                </a:r>
                <a:endParaRPr lang="zh-CN" altLang="en-US" dirty="0">
                  <a:latin typeface="Cambria" panose="02040503050406030204" pitchFamily="18" charset="0"/>
                </a:endParaRPr>
              </a:p>
            </p:txBody>
          </p:sp>
        </mc:Choice>
        <mc:Fallback xmlns="">
          <p:sp>
            <p:nvSpPr>
              <p:cNvPr id="31" name="文本框 30">
                <a:extLst>
                  <a:ext uri="{FF2B5EF4-FFF2-40B4-BE49-F238E27FC236}">
                    <a16:creationId xmlns:a16="http://schemas.microsoft.com/office/drawing/2014/main" id="{FC309512-9D61-69B3-4ED8-22AE9E139BF1}"/>
                  </a:ext>
                </a:extLst>
              </p:cNvPr>
              <p:cNvSpPr txBox="1">
                <a:spLocks noRot="1" noChangeAspect="1" noMove="1" noResize="1" noEditPoints="1" noAdjustHandles="1" noChangeArrowheads="1" noChangeShapeType="1" noTextEdit="1"/>
              </p:cNvSpPr>
              <p:nvPr/>
            </p:nvSpPr>
            <p:spPr>
              <a:xfrm>
                <a:off x="1072875" y="3503950"/>
                <a:ext cx="3635793" cy="646331"/>
              </a:xfrm>
              <a:prstGeom prst="rect">
                <a:avLst/>
              </a:prstGeom>
              <a:blipFill>
                <a:blip r:embed="rId8"/>
                <a:stretch>
                  <a:fillRect t="-6604" r="-3691" b="-13208"/>
                </a:stretch>
              </a:blipFill>
            </p:spPr>
            <p:txBody>
              <a:bodyPr/>
              <a:lstStyle/>
              <a:p>
                <a:r>
                  <a:rPr lang="zh-CN" altLang="en-US">
                    <a:noFill/>
                  </a:rPr>
                  <a:t> </a:t>
                </a:r>
              </a:p>
            </p:txBody>
          </p:sp>
        </mc:Fallback>
      </mc:AlternateContent>
      <p:sp>
        <p:nvSpPr>
          <p:cNvPr id="32" name="左大括号 31">
            <a:extLst>
              <a:ext uri="{FF2B5EF4-FFF2-40B4-BE49-F238E27FC236}">
                <a16:creationId xmlns:a16="http://schemas.microsoft.com/office/drawing/2014/main" id="{274CDB50-A3C2-DAF1-6282-7865E61D5A11}"/>
              </a:ext>
            </a:extLst>
          </p:cNvPr>
          <p:cNvSpPr/>
          <p:nvPr/>
        </p:nvSpPr>
        <p:spPr>
          <a:xfrm flipH="1">
            <a:off x="4982988" y="3634441"/>
            <a:ext cx="175260" cy="426389"/>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FD932A2E-7DDD-CF8E-CB8E-4D02AD29E755}"/>
              </a:ext>
            </a:extLst>
          </p:cNvPr>
          <p:cNvSpPr>
            <a:spLocks noGrp="1"/>
          </p:cNvSpPr>
          <p:nvPr>
            <p:ph type="sldNum" sz="quarter" idx="12"/>
          </p:nvPr>
        </p:nvSpPr>
        <p:spPr/>
        <p:txBody>
          <a:bodyPr/>
          <a:lstStyle/>
          <a:p>
            <a:fld id="{4E6027E7-B534-4FEF-91D5-95DA47CFDE45}" type="slidenum">
              <a:rPr lang="zh-CN" altLang="en-US" smtClean="0"/>
              <a:t>47</a:t>
            </a:fld>
            <a:endParaRPr lang="zh-CN" altLang="en-US"/>
          </a:p>
        </p:txBody>
      </p:sp>
    </p:spTree>
    <p:extLst>
      <p:ext uri="{BB962C8B-B14F-4D97-AF65-F5344CB8AC3E}">
        <p14:creationId xmlns:p14="http://schemas.microsoft.com/office/powerpoint/2010/main" val="3553474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Optimization of a function</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4D1AC8-52E0-2CF5-F83F-3A10EA3464C6}"/>
                  </a:ext>
                </a:extLst>
              </p:cNvPr>
              <p:cNvSpPr txBox="1"/>
              <p:nvPr/>
            </p:nvSpPr>
            <p:spPr>
              <a:xfrm>
                <a:off x="2691245" y="208732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dirty="0" smtClean="0">
                          <a:solidFill>
                            <a:schemeClr val="tx1"/>
                          </a:solidFill>
                          <a:latin typeface="Cambria Math" panose="02040503050406030204" pitchFamily="18" charset="0"/>
                          <a:ea typeface="Cambria" panose="02040503050406030204" pitchFamily="18" charset="0"/>
                        </a:rPr>
                        <m:t>𝑦</m:t>
                      </m:r>
                      <m:r>
                        <a:rPr lang="zh-CN" altLang="en-US" sz="1800" i="1" dirty="0" smtClean="0">
                          <a:solidFill>
                            <a:schemeClr val="tx1"/>
                          </a:solidFill>
                          <a:latin typeface="Cambria Math" panose="02040503050406030204" pitchFamily="18" charset="0"/>
                          <a:ea typeface="Cambria" panose="02040503050406030204" pitchFamily="18" charset="0"/>
                        </a:rPr>
                        <m:t> = </m:t>
                      </m:r>
                      <m:sSub>
                        <m:sSubPr>
                          <m:ctrlPr>
                            <a:rPr lang="en-US" altLang="zh-CN" sz="1800" b="0" i="1" dirty="0" smtClean="0">
                              <a:solidFill>
                                <a:schemeClr val="tx1"/>
                              </a:solidFill>
                              <a:latin typeface="Cambria Math" panose="02040503050406030204" pitchFamily="18" charset="0"/>
                              <a:ea typeface="Cambria" panose="02040503050406030204" pitchFamily="18" charset="0"/>
                            </a:rPr>
                          </m:ctrlPr>
                        </m:sSubPr>
                        <m:e>
                          <m:r>
                            <a:rPr lang="en-US" altLang="zh-CN" sz="1800" b="0" i="1" dirty="0" smtClean="0">
                              <a:solidFill>
                                <a:schemeClr val="tx1"/>
                              </a:solidFill>
                              <a:latin typeface="Cambria Math" panose="02040503050406030204" pitchFamily="18" charset="0"/>
                              <a:ea typeface="Cambria" panose="02040503050406030204" pitchFamily="18" charset="0"/>
                            </a:rPr>
                            <m:t>𝑓</m:t>
                          </m:r>
                        </m:e>
                        <m:sub>
                          <m:r>
                            <a:rPr lang="en-US" altLang="zh-CN" sz="1800" b="0" i="1" dirty="0" smtClean="0">
                              <a:solidFill>
                                <a:schemeClr val="tx1"/>
                              </a:solidFill>
                              <a:latin typeface="Cambria Math" panose="02040503050406030204" pitchFamily="18" charset="0"/>
                              <a:ea typeface="Cambria" panose="02040503050406030204" pitchFamily="18" charset="0"/>
                            </a:rPr>
                            <m:t>𝜃</m:t>
                          </m:r>
                        </m:sub>
                      </m:sSub>
                      <m:d>
                        <m:dPr>
                          <m:ctrlPr>
                            <a:rPr lang="en-US" altLang="zh-CN" sz="1800" b="0" i="1" dirty="0" smtClean="0">
                              <a:solidFill>
                                <a:schemeClr val="tx1"/>
                              </a:solidFill>
                              <a:latin typeface="Cambria Math" panose="02040503050406030204" pitchFamily="18" charset="0"/>
                              <a:ea typeface="Cambria" panose="02040503050406030204" pitchFamily="18" charset="0"/>
                            </a:rPr>
                          </m:ctrlPr>
                        </m:dPr>
                        <m:e>
                          <m:r>
                            <a:rPr lang="zh-CN" altLang="en-US" sz="1800" i="1" dirty="0" smtClean="0">
                              <a:solidFill>
                                <a:schemeClr val="tx1"/>
                              </a:solidFill>
                              <a:latin typeface="Cambria Math" panose="02040503050406030204" pitchFamily="18" charset="0"/>
                              <a:ea typeface="Cambria" panose="02040503050406030204" pitchFamily="18" charset="0"/>
                            </a:rPr>
                            <m:t>𝑥</m:t>
                          </m:r>
                        </m:e>
                      </m:d>
                    </m:oMath>
                  </m:oMathPara>
                </a14:m>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384D1AC8-52E0-2CF5-F83F-3A10EA3464C6}"/>
                  </a:ext>
                </a:extLst>
              </p:cNvPr>
              <p:cNvSpPr txBox="1">
                <a:spLocks noRot="1" noChangeAspect="1" noMove="1" noResize="1" noEditPoints="1" noAdjustHandles="1" noChangeArrowheads="1" noChangeShapeType="1" noTextEdit="1"/>
              </p:cNvSpPr>
              <p:nvPr/>
            </p:nvSpPr>
            <p:spPr>
              <a:xfrm>
                <a:off x="2691245" y="2087328"/>
                <a:ext cx="6096000" cy="369332"/>
              </a:xfrm>
              <a:prstGeom prst="rect">
                <a:avLst/>
              </a:prstGeom>
              <a:blipFill>
                <a:blip r:embed="rId4"/>
                <a:stretch>
                  <a:fillRect b="-13115"/>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60960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Model in a function form:</a:t>
            </a:r>
            <a:endParaRPr lang="zh-CN" altLang="en-US" b="1" dirty="0"/>
          </a:p>
        </p:txBody>
      </p:sp>
      <p:sp>
        <p:nvSpPr>
          <p:cNvPr id="33" name="灯片编号占位符 32">
            <a:extLst>
              <a:ext uri="{FF2B5EF4-FFF2-40B4-BE49-F238E27FC236}">
                <a16:creationId xmlns:a16="http://schemas.microsoft.com/office/drawing/2014/main" id="{8D462468-CDDD-F427-6419-5A89D4FB31DE}"/>
              </a:ext>
            </a:extLst>
          </p:cNvPr>
          <p:cNvSpPr>
            <a:spLocks noGrp="1"/>
          </p:cNvSpPr>
          <p:nvPr>
            <p:ph type="sldNum" sz="quarter" idx="12"/>
          </p:nvPr>
        </p:nvSpPr>
        <p:spPr/>
        <p:txBody>
          <a:bodyPr/>
          <a:lstStyle/>
          <a:p>
            <a:fld id="{4E6027E7-B534-4FEF-91D5-95DA47CFDE45}" type="slidenum">
              <a:rPr lang="zh-CN" altLang="en-US" smtClean="0"/>
              <a:t>48</a:t>
            </a:fld>
            <a:endParaRPr lang="zh-CN" altLang="en-US"/>
          </a:p>
        </p:txBody>
      </p:sp>
    </p:spTree>
    <p:extLst>
      <p:ext uri="{BB962C8B-B14F-4D97-AF65-F5344CB8AC3E}">
        <p14:creationId xmlns:p14="http://schemas.microsoft.com/office/powerpoint/2010/main" val="3560933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Optimization of a function</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521720A-6676-4EC0-8783-9FBEB76D6E73}"/>
                  </a:ext>
                </a:extLst>
              </p:cNvPr>
              <p:cNvSpPr txBox="1"/>
              <p:nvPr/>
            </p:nvSpPr>
            <p:spPr>
              <a:xfrm>
                <a:off x="838200" y="2721779"/>
                <a:ext cx="9802091" cy="1754326"/>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Objective function</a:t>
                </a:r>
                <a:r>
                  <a:rPr lang="en-US" altLang="zh-CN" dirty="0">
                    <a:latin typeface="Cambria" panose="02040503050406030204" pitchFamily="18" charset="0"/>
                    <a:ea typeface="Cambria" panose="02040503050406030204" pitchFamily="18" charset="0"/>
                  </a:rPr>
                  <a:t>: usually, objective function </a:t>
                </a:r>
                <a14:m>
                  <m:oMath xmlns:m="http://schemas.openxmlformats.org/officeDocument/2006/math">
                    <m:r>
                      <a:rPr lang="en-US" altLang="zh-CN" b="0" i="1" smtClean="0">
                        <a:latin typeface="Cambria Math" panose="02040503050406030204" pitchFamily="18" charset="0"/>
                        <a:ea typeface="Cambria" panose="02040503050406030204" pitchFamily="18" charset="0"/>
                      </a:rPr>
                      <m:t>𝐿</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𝜃</m:t>
                    </m:r>
                    <m:r>
                      <a:rPr lang="en-US" altLang="zh-CN" b="0" i="1" smtClean="0">
                        <a:latin typeface="Cambria Math" panose="02040503050406030204" pitchFamily="18" charset="0"/>
                        <a:ea typeface="Cambria" panose="02040503050406030204" pitchFamily="18" charset="0"/>
                      </a:rPr>
                      <m:t>)</m:t>
                    </m:r>
                  </m:oMath>
                </a14:m>
                <a:r>
                  <a:rPr lang="en-US" altLang="zh-CN" dirty="0">
                    <a:latin typeface="Cambria" panose="02040503050406030204" pitchFamily="18" charset="0"/>
                    <a:ea typeface="Cambria" panose="02040503050406030204" pitchFamily="18" charset="0"/>
                  </a:rPr>
                  <a:t> in ML quantifies the </a:t>
                </a:r>
                <a:r>
                  <a:rPr lang="en-US" altLang="zh-CN" u="sng" dirty="0">
                    <a:solidFill>
                      <a:schemeClr val="accent1">
                        <a:lumMod val="75000"/>
                      </a:schemeClr>
                    </a:solidFill>
                    <a:latin typeface="Cambria" panose="02040503050406030204" pitchFamily="18" charset="0"/>
                    <a:ea typeface="Cambria" panose="02040503050406030204" pitchFamily="18" charset="0"/>
                  </a:rPr>
                  <a:t>error</a:t>
                </a:r>
                <a:r>
                  <a:rPr lang="en-US" altLang="zh-CN" dirty="0">
                    <a:latin typeface="Cambria" panose="02040503050406030204" pitchFamily="18" charset="0"/>
                    <a:ea typeface="Cambria" panose="02040503050406030204" pitchFamily="18" charset="0"/>
                  </a:rPr>
                  <a:t> between the model's predictions and the actual target values. Let’s take mean square value as an example here,</a:t>
                </a: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p:txBody>
          </p:sp>
        </mc:Choice>
        <mc:Fallback xmlns="">
          <p:sp>
            <p:nvSpPr>
              <p:cNvPr id="14" name="文本框 13">
                <a:extLst>
                  <a:ext uri="{FF2B5EF4-FFF2-40B4-BE49-F238E27FC236}">
                    <a16:creationId xmlns:a16="http://schemas.microsoft.com/office/drawing/2014/main" id="{E521720A-6676-4EC0-8783-9FBEB76D6E73}"/>
                  </a:ext>
                </a:extLst>
              </p:cNvPr>
              <p:cNvSpPr txBox="1">
                <a:spLocks noRot="1" noChangeAspect="1" noMove="1" noResize="1" noEditPoints="1" noAdjustHandles="1" noChangeArrowheads="1" noChangeShapeType="1" noTextEdit="1"/>
              </p:cNvSpPr>
              <p:nvPr/>
            </p:nvSpPr>
            <p:spPr>
              <a:xfrm>
                <a:off x="838200" y="2721779"/>
                <a:ext cx="9802091" cy="1754326"/>
              </a:xfrm>
              <a:prstGeom prst="rect">
                <a:avLst/>
              </a:prstGeom>
              <a:blipFill>
                <a:blip r:embed="rId3"/>
                <a:stretch>
                  <a:fillRect l="-560"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4D1AC8-52E0-2CF5-F83F-3A10EA3464C6}"/>
                  </a:ext>
                </a:extLst>
              </p:cNvPr>
              <p:cNvSpPr txBox="1"/>
              <p:nvPr/>
            </p:nvSpPr>
            <p:spPr>
              <a:xfrm>
                <a:off x="2691245" y="208732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dirty="0" smtClean="0">
                          <a:solidFill>
                            <a:schemeClr val="tx1"/>
                          </a:solidFill>
                          <a:latin typeface="Cambria Math" panose="02040503050406030204" pitchFamily="18" charset="0"/>
                          <a:ea typeface="Cambria" panose="02040503050406030204" pitchFamily="18" charset="0"/>
                        </a:rPr>
                        <m:t>𝑦</m:t>
                      </m:r>
                      <m:r>
                        <a:rPr lang="zh-CN" altLang="en-US" sz="1800" i="1" dirty="0" smtClean="0">
                          <a:solidFill>
                            <a:schemeClr val="tx1"/>
                          </a:solidFill>
                          <a:latin typeface="Cambria Math" panose="02040503050406030204" pitchFamily="18" charset="0"/>
                          <a:ea typeface="Cambria" panose="02040503050406030204" pitchFamily="18" charset="0"/>
                        </a:rPr>
                        <m:t> = </m:t>
                      </m:r>
                      <m:sSub>
                        <m:sSubPr>
                          <m:ctrlPr>
                            <a:rPr lang="en-US" altLang="zh-CN" sz="1800" b="0" i="1" dirty="0" smtClean="0">
                              <a:solidFill>
                                <a:schemeClr val="tx1"/>
                              </a:solidFill>
                              <a:latin typeface="Cambria Math" panose="02040503050406030204" pitchFamily="18" charset="0"/>
                              <a:ea typeface="Cambria" panose="02040503050406030204" pitchFamily="18" charset="0"/>
                            </a:rPr>
                          </m:ctrlPr>
                        </m:sSubPr>
                        <m:e>
                          <m:r>
                            <a:rPr lang="en-US" altLang="zh-CN" sz="1800" b="0" i="1" dirty="0" smtClean="0">
                              <a:solidFill>
                                <a:schemeClr val="tx1"/>
                              </a:solidFill>
                              <a:latin typeface="Cambria Math" panose="02040503050406030204" pitchFamily="18" charset="0"/>
                              <a:ea typeface="Cambria" panose="02040503050406030204" pitchFamily="18" charset="0"/>
                            </a:rPr>
                            <m:t>𝑓</m:t>
                          </m:r>
                        </m:e>
                        <m:sub>
                          <m:r>
                            <a:rPr lang="en-US" altLang="zh-CN" sz="1800" b="0" i="1" dirty="0" smtClean="0">
                              <a:solidFill>
                                <a:schemeClr val="tx1"/>
                              </a:solidFill>
                              <a:latin typeface="Cambria Math" panose="02040503050406030204" pitchFamily="18" charset="0"/>
                              <a:ea typeface="Cambria" panose="02040503050406030204" pitchFamily="18" charset="0"/>
                            </a:rPr>
                            <m:t>𝜃</m:t>
                          </m:r>
                        </m:sub>
                      </m:sSub>
                      <m:d>
                        <m:dPr>
                          <m:ctrlPr>
                            <a:rPr lang="en-US" altLang="zh-CN" sz="1800" b="0" i="1" dirty="0" smtClean="0">
                              <a:solidFill>
                                <a:schemeClr val="tx1"/>
                              </a:solidFill>
                              <a:latin typeface="Cambria Math" panose="02040503050406030204" pitchFamily="18" charset="0"/>
                              <a:ea typeface="Cambria" panose="02040503050406030204" pitchFamily="18" charset="0"/>
                            </a:rPr>
                          </m:ctrlPr>
                        </m:dPr>
                        <m:e>
                          <m:r>
                            <a:rPr lang="zh-CN" altLang="en-US" sz="1800" i="1" dirty="0" smtClean="0">
                              <a:solidFill>
                                <a:schemeClr val="tx1"/>
                              </a:solidFill>
                              <a:latin typeface="Cambria Math" panose="02040503050406030204" pitchFamily="18" charset="0"/>
                              <a:ea typeface="Cambria" panose="02040503050406030204" pitchFamily="18" charset="0"/>
                            </a:rPr>
                            <m:t>𝑥</m:t>
                          </m:r>
                        </m:e>
                      </m:d>
                    </m:oMath>
                  </m:oMathPara>
                </a14:m>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384D1AC8-52E0-2CF5-F83F-3A10EA3464C6}"/>
                  </a:ext>
                </a:extLst>
              </p:cNvPr>
              <p:cNvSpPr txBox="1">
                <a:spLocks noRot="1" noChangeAspect="1" noMove="1" noResize="1" noEditPoints="1" noAdjustHandles="1" noChangeArrowheads="1" noChangeShapeType="1" noTextEdit="1"/>
              </p:cNvSpPr>
              <p:nvPr/>
            </p:nvSpPr>
            <p:spPr>
              <a:xfrm>
                <a:off x="2691245" y="2087328"/>
                <a:ext cx="6096000"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AB1EF67-A866-F1BA-1802-04FD47065AD7}"/>
                  </a:ext>
                </a:extLst>
              </p:cNvPr>
              <p:cNvSpPr txBox="1"/>
              <p:nvPr/>
            </p:nvSpPr>
            <p:spPr>
              <a:xfrm>
                <a:off x="2658918" y="3402695"/>
                <a:ext cx="6096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panose="02040503050406030204" pitchFamily="18" charset="0"/>
                        </a:rPr>
                        <m:t>𝐿</m:t>
                      </m:r>
                      <m:d>
                        <m:dPr>
                          <m:ctrlPr>
                            <a:rPr lang="en-US" altLang="zh-CN" b="0" i="1" smtClean="0">
                              <a:latin typeface="Cambria Math" panose="02040503050406030204" pitchFamily="18" charset="0"/>
                              <a:ea typeface="Cambria" panose="02040503050406030204" pitchFamily="18" charset="0"/>
                            </a:rPr>
                          </m:ctrlPr>
                        </m:dPr>
                        <m:e>
                          <m:r>
                            <a:rPr lang="en-US" altLang="zh-CN" b="0" i="1" smtClean="0">
                              <a:latin typeface="Cambria Math" panose="02040503050406030204" pitchFamily="18" charset="0"/>
                              <a:ea typeface="Cambria" panose="02040503050406030204" pitchFamily="18" charset="0"/>
                            </a:rPr>
                            <m:t>𝜃</m:t>
                          </m:r>
                        </m:e>
                      </m:d>
                      <m:r>
                        <a:rPr lang="en-US" altLang="zh-CN" b="0" i="1" smtClean="0">
                          <a:latin typeface="Cambria Math" panose="02040503050406030204" pitchFamily="18" charset="0"/>
                          <a:ea typeface="Cambria" panose="02040503050406030204" pitchFamily="18" charset="0"/>
                        </a:rPr>
                        <m:t>=</m:t>
                      </m:r>
                      <m:f>
                        <m:fPr>
                          <m:ctrlPr>
                            <a:rPr lang="en-US" altLang="zh-CN" b="0" i="1" smtClean="0">
                              <a:latin typeface="Cambria Math" panose="02040503050406030204" pitchFamily="18" charset="0"/>
                              <a:ea typeface="Cambria" panose="02040503050406030204" pitchFamily="18" charset="0"/>
                            </a:rPr>
                          </m:ctrlPr>
                        </m:fPr>
                        <m:num>
                          <m:r>
                            <a:rPr lang="en-US" altLang="zh-CN" b="0" i="1" smtClean="0">
                              <a:latin typeface="Cambria Math" panose="02040503050406030204" pitchFamily="18" charset="0"/>
                              <a:ea typeface="Cambria" panose="02040503050406030204" pitchFamily="18" charset="0"/>
                            </a:rPr>
                            <m:t>1</m:t>
                          </m:r>
                        </m:num>
                        <m:den>
                          <m:r>
                            <a:rPr lang="en-US" altLang="zh-CN" b="0" i="1" smtClean="0">
                              <a:latin typeface="Cambria Math" panose="02040503050406030204" pitchFamily="18" charset="0"/>
                              <a:ea typeface="Cambria" panose="02040503050406030204" pitchFamily="18" charset="0"/>
                            </a:rPr>
                            <m:t>𝑚</m:t>
                          </m:r>
                        </m:den>
                      </m:f>
                      <m:nary>
                        <m:naryPr>
                          <m:chr m:val="∑"/>
                          <m:ctrlPr>
                            <a:rPr lang="en-US" altLang="zh-CN" b="0" i="1" smtClean="0">
                              <a:latin typeface="Cambria Math" panose="02040503050406030204" pitchFamily="18" charset="0"/>
                              <a:ea typeface="Cambria" panose="02040503050406030204" pitchFamily="18" charset="0"/>
                            </a:rPr>
                          </m:ctrlPr>
                        </m:naryPr>
                        <m:sub>
                          <m:r>
                            <m:rPr>
                              <m:brk m:alnAt="23"/>
                            </m:rPr>
                            <a:rPr lang="en-US" altLang="zh-CN" b="0" i="1" smtClean="0">
                              <a:latin typeface="Cambria Math" panose="02040503050406030204" pitchFamily="18" charset="0"/>
                              <a:ea typeface="Cambria" panose="02040503050406030204" pitchFamily="18" charset="0"/>
                            </a:rPr>
                            <m:t>𝑖</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1</m:t>
                          </m:r>
                        </m:sub>
                        <m:sup>
                          <m:r>
                            <a:rPr lang="en-US" altLang="zh-CN" b="0" i="1" smtClean="0">
                              <a:latin typeface="Cambria Math" panose="02040503050406030204" pitchFamily="18" charset="0"/>
                              <a:ea typeface="Cambria" panose="02040503050406030204" pitchFamily="18" charset="0"/>
                            </a:rPr>
                            <m:t>𝑚</m:t>
                          </m:r>
                        </m:sup>
                        <m:e>
                          <m:sSup>
                            <m:sSupPr>
                              <m:ctrlPr>
                                <a:rPr lang="en-US" altLang="zh-CN" b="0" i="1" smtClean="0">
                                  <a:latin typeface="Cambria Math" panose="02040503050406030204" pitchFamily="18" charset="0"/>
                                  <a:ea typeface="Cambria" panose="02040503050406030204" pitchFamily="18" charset="0"/>
                                </a:rPr>
                              </m:ctrlPr>
                            </m:sSupPr>
                            <m:e>
                              <m:d>
                                <m:dPr>
                                  <m:ctrlPr>
                                    <a:rPr lang="en-US" altLang="zh-CN" b="0" i="1" smtClean="0">
                                      <a:latin typeface="Cambria Math" panose="02040503050406030204" pitchFamily="18" charset="0"/>
                                      <a:ea typeface="Cambria" panose="02040503050406030204" pitchFamily="18" charset="0"/>
                                    </a:rPr>
                                  </m:ctrlPr>
                                </m:dPr>
                                <m:e>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𝑓</m:t>
                                      </m:r>
                                    </m:e>
                                    <m:sub>
                                      <m:r>
                                        <a:rPr lang="en-US" altLang="zh-CN" b="0" i="1" smtClean="0">
                                          <a:latin typeface="Cambria Math" panose="02040503050406030204" pitchFamily="18" charset="0"/>
                                          <a:ea typeface="Cambria" panose="02040503050406030204" pitchFamily="18" charset="0"/>
                                        </a:rPr>
                                        <m:t>𝜃</m:t>
                                      </m:r>
                                    </m:sub>
                                  </m:sSub>
                                  <m:d>
                                    <m:dPr>
                                      <m:ctrlPr>
                                        <a:rPr lang="en-US" altLang="zh-CN" b="0" i="1" smtClean="0">
                                          <a:latin typeface="Cambria Math" panose="02040503050406030204" pitchFamily="18" charset="0"/>
                                          <a:ea typeface="Cambria" panose="02040503050406030204" pitchFamily="18" charset="0"/>
                                        </a:rPr>
                                      </m:ctrlPr>
                                    </m:dPr>
                                    <m:e>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𝑥</m:t>
                                          </m:r>
                                        </m:e>
                                        <m:sub>
                                          <m:r>
                                            <a:rPr lang="en-US" altLang="zh-CN" b="0" i="1" smtClean="0">
                                              <a:latin typeface="Cambria Math" panose="02040503050406030204" pitchFamily="18" charset="0"/>
                                              <a:ea typeface="Cambria" panose="02040503050406030204" pitchFamily="18" charset="0"/>
                                            </a:rPr>
                                            <m:t>𝑖</m:t>
                                          </m:r>
                                        </m:sub>
                                      </m:sSub>
                                    </m:e>
                                  </m:d>
                                  <m:r>
                                    <a:rPr lang="en-US" altLang="zh-CN" b="0" i="1" smtClean="0">
                                      <a:latin typeface="Cambria Math" panose="02040503050406030204" pitchFamily="18" charset="0"/>
                                      <a:ea typeface="Cambria" panose="02040503050406030204" pitchFamily="18" charset="0"/>
                                    </a:rPr>
                                    <m:t>−</m:t>
                                  </m:r>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𝑦</m:t>
                                      </m:r>
                                    </m:e>
                                    <m:sub>
                                      <m:r>
                                        <a:rPr lang="en-US" altLang="zh-CN" b="0" i="1" smtClean="0">
                                          <a:latin typeface="Cambria Math" panose="02040503050406030204" pitchFamily="18" charset="0"/>
                                          <a:ea typeface="Cambria" panose="02040503050406030204" pitchFamily="18" charset="0"/>
                                        </a:rPr>
                                        <m:t>𝑖</m:t>
                                      </m:r>
                                    </m:sub>
                                  </m:sSub>
                                </m:e>
                              </m:d>
                            </m:e>
                            <m:sup>
                              <m:r>
                                <a:rPr lang="en-US" altLang="zh-CN" b="0" i="1" smtClean="0">
                                  <a:latin typeface="Cambria Math" panose="02040503050406030204" pitchFamily="18" charset="0"/>
                                  <a:ea typeface="Cambria" panose="02040503050406030204" pitchFamily="18" charset="0"/>
                                </a:rPr>
                                <m:t>2</m:t>
                              </m:r>
                            </m:sup>
                          </m:sSup>
                        </m:e>
                      </m:nary>
                    </m:oMath>
                  </m:oMathPara>
                </a14:m>
                <a:endParaRPr lang="zh-CN" altLang="en-US" dirty="0"/>
              </a:p>
            </p:txBody>
          </p:sp>
        </mc:Choice>
        <mc:Fallback xmlns="">
          <p:sp>
            <p:nvSpPr>
              <p:cNvPr id="22" name="文本框 21">
                <a:extLst>
                  <a:ext uri="{FF2B5EF4-FFF2-40B4-BE49-F238E27FC236}">
                    <a16:creationId xmlns:a16="http://schemas.microsoft.com/office/drawing/2014/main" id="{8AB1EF67-A866-F1BA-1802-04FD47065AD7}"/>
                  </a:ext>
                </a:extLst>
              </p:cNvPr>
              <p:cNvSpPr txBox="1">
                <a:spLocks noRot="1" noChangeAspect="1" noMove="1" noResize="1" noEditPoints="1" noAdjustHandles="1" noChangeArrowheads="1" noChangeShapeType="1" noTextEdit="1"/>
              </p:cNvSpPr>
              <p:nvPr/>
            </p:nvSpPr>
            <p:spPr>
              <a:xfrm>
                <a:off x="2658918" y="3402695"/>
                <a:ext cx="6096000" cy="848566"/>
              </a:xfrm>
              <a:prstGeom prst="rect">
                <a:avLst/>
              </a:prstGeom>
              <a:blipFill>
                <a:blip r:embed="rId5"/>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60960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Model in a function form:</a:t>
            </a:r>
            <a:endParaRPr lang="zh-CN" altLang="en-US" b="1"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7561526-7620-8EC7-D295-6AF9D82D7454}"/>
                  </a:ext>
                </a:extLst>
              </p:cNvPr>
              <p:cNvSpPr txBox="1"/>
              <p:nvPr/>
            </p:nvSpPr>
            <p:spPr>
              <a:xfrm>
                <a:off x="838200" y="4251261"/>
                <a:ext cx="9737436" cy="646331"/>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The function to be optimized is often parameterized by a set of parameters </a:t>
                </a:r>
                <a14:m>
                  <m:oMath xmlns:m="http://schemas.openxmlformats.org/officeDocument/2006/math">
                    <m:r>
                      <a:rPr lang="en-US" altLang="zh-CN" i="1" dirty="0" smtClean="0">
                        <a:latin typeface="Cambria Math" panose="02040503050406030204" pitchFamily="18" charset="0"/>
                      </a:rPr>
                      <m:t>𝜃</m:t>
                    </m:r>
                    <m:r>
                      <a:rPr lang="en-US" altLang="zh-CN" b="0" i="0" dirty="0" smtClean="0">
                        <a:latin typeface="Cambria Math" panose="02040503050406030204" pitchFamily="18" charset="0"/>
                      </a:rPr>
                      <m:t>.</m:t>
                    </m:r>
                  </m:oMath>
                </a14:m>
                <a:r>
                  <a:rPr lang="en-US" altLang="zh-CN" dirty="0">
                    <a:latin typeface="Cambria" panose="02040503050406030204" pitchFamily="18" charset="0"/>
                    <a:ea typeface="Cambria" panose="02040503050406030204" pitchFamily="18" charset="0"/>
                  </a:rPr>
                  <a:t> </a:t>
                </a:r>
              </a:p>
              <a:p>
                <a:endParaRPr lang="en-US" altLang="zh-CN" dirty="0">
                  <a:latin typeface="Cambria" panose="02040503050406030204" pitchFamily="18" charset="0"/>
                  <a:ea typeface="Cambria" panose="02040503050406030204" pitchFamily="18" charset="0"/>
                </a:endParaRPr>
              </a:p>
            </p:txBody>
          </p:sp>
        </mc:Choice>
        <mc:Fallback xmlns="">
          <p:sp>
            <p:nvSpPr>
              <p:cNvPr id="28" name="文本框 27">
                <a:extLst>
                  <a:ext uri="{FF2B5EF4-FFF2-40B4-BE49-F238E27FC236}">
                    <a16:creationId xmlns:a16="http://schemas.microsoft.com/office/drawing/2014/main" id="{57561526-7620-8EC7-D295-6AF9D82D7454}"/>
                  </a:ext>
                </a:extLst>
              </p:cNvPr>
              <p:cNvSpPr txBox="1">
                <a:spLocks noRot="1" noChangeAspect="1" noMove="1" noResize="1" noEditPoints="1" noAdjustHandles="1" noChangeArrowheads="1" noChangeShapeType="1" noTextEdit="1"/>
              </p:cNvSpPr>
              <p:nvPr/>
            </p:nvSpPr>
            <p:spPr>
              <a:xfrm>
                <a:off x="838200" y="4251261"/>
                <a:ext cx="9737436" cy="646331"/>
              </a:xfrm>
              <a:prstGeom prst="rect">
                <a:avLst/>
              </a:prstGeom>
              <a:blipFill>
                <a:blip r:embed="rId7"/>
                <a:stretch>
                  <a:fillRect l="-564" t="-5660"/>
                </a:stretch>
              </a:blipFill>
            </p:spPr>
            <p:txBody>
              <a:bodyPr/>
              <a:lstStyle/>
              <a:p>
                <a:r>
                  <a:rPr lang="zh-CN" altLang="en-US">
                    <a:noFill/>
                  </a:rPr>
                  <a:t> </a:t>
                </a:r>
              </a:p>
            </p:txBody>
          </p:sp>
        </mc:Fallback>
      </mc:AlternateContent>
      <p:sp>
        <p:nvSpPr>
          <p:cNvPr id="33" name="灯片编号占位符 32">
            <a:extLst>
              <a:ext uri="{FF2B5EF4-FFF2-40B4-BE49-F238E27FC236}">
                <a16:creationId xmlns:a16="http://schemas.microsoft.com/office/drawing/2014/main" id="{8D462468-CDDD-F427-6419-5A89D4FB31DE}"/>
              </a:ext>
            </a:extLst>
          </p:cNvPr>
          <p:cNvSpPr>
            <a:spLocks noGrp="1"/>
          </p:cNvSpPr>
          <p:nvPr>
            <p:ph type="sldNum" sz="quarter" idx="12"/>
          </p:nvPr>
        </p:nvSpPr>
        <p:spPr/>
        <p:txBody>
          <a:bodyPr/>
          <a:lstStyle/>
          <a:p>
            <a:fld id="{4E6027E7-B534-4FEF-91D5-95DA47CFDE45}" type="slidenum">
              <a:rPr lang="zh-CN" altLang="en-US" smtClean="0"/>
              <a:t>49</a:t>
            </a:fld>
            <a:endParaRPr lang="zh-CN" altLang="en-US"/>
          </a:p>
        </p:txBody>
      </p:sp>
    </p:spTree>
    <p:extLst>
      <p:ext uri="{BB962C8B-B14F-4D97-AF65-F5344CB8AC3E}">
        <p14:creationId xmlns:p14="http://schemas.microsoft.com/office/powerpoint/2010/main" val="175976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F39F5-21DE-810D-D104-719B635BD25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E72345-2D1C-0691-3D83-20CACA9272F2}"/>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Why do we care about linear algebra?</a:t>
            </a:r>
            <a:endParaRPr lang="zh-CN" altLang="en-US" b="1" dirty="0">
              <a:latin typeface="Cambria" panose="02040503050406030204" pitchFamily="18" charset="0"/>
            </a:endParaRPr>
          </a:p>
        </p:txBody>
      </p:sp>
      <p:sp>
        <p:nvSpPr>
          <p:cNvPr id="3" name="灯片编号占位符 2">
            <a:extLst>
              <a:ext uri="{FF2B5EF4-FFF2-40B4-BE49-F238E27FC236}">
                <a16:creationId xmlns:a16="http://schemas.microsoft.com/office/drawing/2014/main" id="{3C10C43F-E33E-4B30-3CBA-B6B801EB50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D5A281DE-615B-A6E2-37F8-50D4230B46BF}"/>
              </a:ext>
            </a:extLst>
          </p:cNvPr>
          <p:cNvSpPr>
            <a:spLocks noGrp="1"/>
          </p:cNvSpPr>
          <p:nvPr>
            <p:ph idx="1"/>
          </p:nvPr>
        </p:nvSpPr>
        <p:spPr>
          <a:xfrm>
            <a:off x="838200" y="1666875"/>
            <a:ext cx="10515600" cy="4351338"/>
          </a:xfrm>
        </p:spPr>
        <p:txBody>
          <a:bodyPr>
            <a:normAutofit/>
          </a:bodyPr>
          <a:lstStyle/>
          <a:p>
            <a:r>
              <a:rPr lang="en-US" altLang="zh-CN" sz="2000" b="1" dirty="0">
                <a:latin typeface="Cambria" panose="02040503050406030204" pitchFamily="18" charset="0"/>
              </a:rPr>
              <a:t>Linear algebra is the mathematics of arrays</a:t>
            </a:r>
          </a:p>
          <a:p>
            <a:pPr lvl="1"/>
            <a:r>
              <a:rPr lang="en-US" altLang="zh-CN" sz="2000" dirty="0">
                <a:latin typeface="Cambria" panose="02040503050406030204" pitchFamily="18" charset="0"/>
              </a:rPr>
              <a:t>The language for </a:t>
            </a:r>
            <a:r>
              <a:rPr lang="en-US" altLang="zh-CN" sz="2000" u="sng" dirty="0">
                <a:latin typeface="Cambria" panose="02040503050406030204" pitchFamily="18" charset="0"/>
              </a:rPr>
              <a:t>describing</a:t>
            </a:r>
            <a:r>
              <a:rPr lang="en-US" altLang="zh-CN" sz="2000" dirty="0">
                <a:latin typeface="Cambria" panose="02040503050406030204" pitchFamily="18" charset="0"/>
              </a:rPr>
              <a:t> and </a:t>
            </a:r>
            <a:r>
              <a:rPr lang="en-US" altLang="zh-CN" sz="2000" u="sng" dirty="0">
                <a:latin typeface="Cambria" panose="02040503050406030204" pitchFamily="18" charset="0"/>
              </a:rPr>
              <a:t>manipulating</a:t>
            </a:r>
            <a:r>
              <a:rPr lang="en-US" altLang="zh-CN" sz="2000" dirty="0">
                <a:latin typeface="Cambria" panose="02040503050406030204" pitchFamily="18" charset="0"/>
              </a:rPr>
              <a:t> </a:t>
            </a:r>
            <a:r>
              <a:rPr lang="en-US" altLang="zh-CN" sz="2000" dirty="0">
                <a:solidFill>
                  <a:schemeClr val="accent1"/>
                </a:solidFill>
                <a:latin typeface="Cambria" panose="02040503050406030204" pitchFamily="18" charset="0"/>
              </a:rPr>
              <a:t>multidimensional data structures</a:t>
            </a:r>
            <a:r>
              <a:rPr lang="en-US" altLang="zh-CN" sz="2000" dirty="0">
                <a:latin typeface="Cambria" panose="02040503050406030204" pitchFamily="18" charset="0"/>
              </a:rPr>
              <a:t>.</a:t>
            </a:r>
          </a:p>
          <a:p>
            <a:pPr lvl="1"/>
            <a:endParaRPr lang="en-US" altLang="zh-CN" sz="2000" dirty="0">
              <a:latin typeface="Cambria" panose="02040503050406030204" pitchFamily="18" charset="0"/>
            </a:endParaRPr>
          </a:p>
          <a:p>
            <a:pPr>
              <a:spcAft>
                <a:spcPts val="1200"/>
              </a:spcAft>
            </a:pPr>
            <a:r>
              <a:rPr lang="en-US" altLang="zh-CN" sz="2000" b="1" dirty="0">
                <a:latin typeface="Cambria" panose="02040503050406030204" pitchFamily="18" charset="0"/>
              </a:rPr>
              <a:t>The core operation in linear algebra is matrix multiplication</a:t>
            </a:r>
          </a:p>
          <a:p>
            <a:pPr lvl="1">
              <a:lnSpc>
                <a:spcPct val="150000"/>
              </a:lnSpc>
              <a:buFontTx/>
              <a:buChar char="-"/>
            </a:pPr>
            <a:r>
              <a:rPr lang="en-US" altLang="zh-CN" sz="2000" dirty="0">
                <a:latin typeface="Cambria" panose="02040503050406030204" pitchFamily="18" charset="0"/>
              </a:rPr>
              <a:t>{Dot, scalar, inner} product</a:t>
            </a:r>
          </a:p>
          <a:p>
            <a:pPr lvl="1">
              <a:lnSpc>
                <a:spcPct val="150000"/>
              </a:lnSpc>
              <a:buFontTx/>
              <a:buChar char="-"/>
            </a:pPr>
            <a:r>
              <a:rPr lang="en-US" altLang="zh-CN" sz="2000" dirty="0">
                <a:latin typeface="Cambria" panose="02040503050406030204" pitchFamily="18" charset="0"/>
              </a:rPr>
              <a:t>Correlation/covariance</a:t>
            </a:r>
          </a:p>
          <a:p>
            <a:pPr lvl="1">
              <a:lnSpc>
                <a:spcPct val="150000"/>
              </a:lnSpc>
              <a:buFontTx/>
              <a:buChar char="-"/>
            </a:pPr>
            <a:r>
              <a:rPr lang="en-US" altLang="zh-CN" sz="2000" dirty="0">
                <a:latin typeface="Cambria" panose="02040503050406030204" pitchFamily="18" charset="0"/>
              </a:rPr>
              <a:t>Linear regression</a:t>
            </a:r>
          </a:p>
          <a:p>
            <a:pPr lvl="1">
              <a:lnSpc>
                <a:spcPct val="150000"/>
              </a:lnSpc>
              <a:buFontTx/>
              <a:buChar char="-"/>
            </a:pPr>
            <a:r>
              <a:rPr lang="en-US" altLang="zh-CN" sz="2000" dirty="0">
                <a:latin typeface="Cambria" panose="02040503050406030204" pitchFamily="18" charset="0"/>
              </a:rPr>
              <a:t>Logistic regression</a:t>
            </a:r>
          </a:p>
          <a:p>
            <a:pPr lvl="1">
              <a:lnSpc>
                <a:spcPct val="150000"/>
              </a:lnSpc>
              <a:buFontTx/>
              <a:buChar char="-"/>
            </a:pPr>
            <a:r>
              <a:rPr lang="en-US" altLang="zh-CN" sz="2000" dirty="0">
                <a:latin typeface="Cambria" panose="02040503050406030204" pitchFamily="18" charset="0"/>
              </a:rPr>
              <a:t>Principal components analysis</a:t>
            </a:r>
            <a:endParaRPr lang="zh-CN" altLang="en-US" sz="2000" dirty="0">
              <a:latin typeface="Cambria" panose="02040503050406030204" pitchFamily="18" charset="0"/>
            </a:endParaRPr>
          </a:p>
        </p:txBody>
      </p:sp>
      <p:sp>
        <p:nvSpPr>
          <p:cNvPr id="12" name="TextBox 11">
            <a:extLst>
              <a:ext uri="{FF2B5EF4-FFF2-40B4-BE49-F238E27FC236}">
                <a16:creationId xmlns:a16="http://schemas.microsoft.com/office/drawing/2014/main" id="{74524EE8-3CDE-E34F-1AC4-67332F4158D2}"/>
              </a:ext>
            </a:extLst>
          </p:cNvPr>
          <p:cNvSpPr txBox="1"/>
          <p:nvPr/>
        </p:nvSpPr>
        <p:spPr>
          <a:xfrm>
            <a:off x="5561611" y="3225156"/>
            <a:ext cx="6097978" cy="2608086"/>
          </a:xfrm>
          <a:prstGeom prst="rect">
            <a:avLst/>
          </a:prstGeom>
          <a:noFill/>
        </p:spPr>
        <p:txBody>
          <a:bodyPr wrap="square">
            <a:spAutoFit/>
          </a:bodyPr>
          <a:lstStyle/>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Discrete Fourier transform (JPEG)</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PageRank</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Hidden layers of neural nets</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Convolutions</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Newton/L-BFGS</a:t>
            </a:r>
            <a:endParaRPr lang="en-US" dirty="0"/>
          </a:p>
        </p:txBody>
      </p:sp>
    </p:spTree>
    <p:extLst>
      <p:ext uri="{BB962C8B-B14F-4D97-AF65-F5344CB8AC3E}">
        <p14:creationId xmlns:p14="http://schemas.microsoft.com/office/powerpoint/2010/main" val="266528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Optimization of a function</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521720A-6676-4EC0-8783-9FBEB76D6E73}"/>
                  </a:ext>
                </a:extLst>
              </p:cNvPr>
              <p:cNvSpPr txBox="1"/>
              <p:nvPr/>
            </p:nvSpPr>
            <p:spPr>
              <a:xfrm>
                <a:off x="838200" y="2721779"/>
                <a:ext cx="9802091" cy="1754326"/>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Objective function</a:t>
                </a:r>
                <a:r>
                  <a:rPr lang="en-US" altLang="zh-CN" dirty="0">
                    <a:latin typeface="Cambria" panose="02040503050406030204" pitchFamily="18" charset="0"/>
                    <a:ea typeface="Cambria" panose="02040503050406030204" pitchFamily="18" charset="0"/>
                  </a:rPr>
                  <a:t>: usually, objective function </a:t>
                </a:r>
                <a14:m>
                  <m:oMath xmlns:m="http://schemas.openxmlformats.org/officeDocument/2006/math">
                    <m:r>
                      <a:rPr lang="en-US" altLang="zh-CN" b="0" i="1" smtClean="0">
                        <a:latin typeface="Cambria Math" panose="02040503050406030204" pitchFamily="18" charset="0"/>
                        <a:ea typeface="Cambria" panose="02040503050406030204" pitchFamily="18" charset="0"/>
                      </a:rPr>
                      <m:t>𝐿</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𝜃</m:t>
                    </m:r>
                    <m:r>
                      <a:rPr lang="en-US" altLang="zh-CN" b="0" i="1" smtClean="0">
                        <a:latin typeface="Cambria Math" panose="02040503050406030204" pitchFamily="18" charset="0"/>
                        <a:ea typeface="Cambria" panose="02040503050406030204" pitchFamily="18" charset="0"/>
                      </a:rPr>
                      <m:t>)</m:t>
                    </m:r>
                  </m:oMath>
                </a14:m>
                <a:r>
                  <a:rPr lang="en-US" altLang="zh-CN" dirty="0">
                    <a:latin typeface="Cambria" panose="02040503050406030204" pitchFamily="18" charset="0"/>
                    <a:ea typeface="Cambria" panose="02040503050406030204" pitchFamily="18" charset="0"/>
                  </a:rPr>
                  <a:t> in ML quantifies the </a:t>
                </a:r>
                <a:r>
                  <a:rPr lang="en-US" altLang="zh-CN" u="sng" dirty="0">
                    <a:solidFill>
                      <a:schemeClr val="accent1">
                        <a:lumMod val="75000"/>
                      </a:schemeClr>
                    </a:solidFill>
                    <a:latin typeface="Cambria" panose="02040503050406030204" pitchFamily="18" charset="0"/>
                    <a:ea typeface="Cambria" panose="02040503050406030204" pitchFamily="18" charset="0"/>
                  </a:rPr>
                  <a:t>error</a:t>
                </a:r>
                <a:r>
                  <a:rPr lang="en-US" altLang="zh-CN" dirty="0">
                    <a:latin typeface="Cambria" panose="02040503050406030204" pitchFamily="18" charset="0"/>
                    <a:ea typeface="Cambria" panose="02040503050406030204" pitchFamily="18" charset="0"/>
                  </a:rPr>
                  <a:t> between the model's predictions and the actual target values. Let’s take mean square value as an example here,</a:t>
                </a: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a:p>
                <a:endParaRPr lang="en-US" altLang="zh-CN" dirty="0">
                  <a:latin typeface="Cambria" panose="02040503050406030204" pitchFamily="18" charset="0"/>
                  <a:ea typeface="Cambria" panose="02040503050406030204" pitchFamily="18" charset="0"/>
                </a:endParaRPr>
              </a:p>
            </p:txBody>
          </p:sp>
        </mc:Choice>
        <mc:Fallback xmlns="">
          <p:sp>
            <p:nvSpPr>
              <p:cNvPr id="14" name="文本框 13">
                <a:extLst>
                  <a:ext uri="{FF2B5EF4-FFF2-40B4-BE49-F238E27FC236}">
                    <a16:creationId xmlns:a16="http://schemas.microsoft.com/office/drawing/2014/main" id="{E521720A-6676-4EC0-8783-9FBEB76D6E73}"/>
                  </a:ext>
                </a:extLst>
              </p:cNvPr>
              <p:cNvSpPr txBox="1">
                <a:spLocks noRot="1" noChangeAspect="1" noMove="1" noResize="1" noEditPoints="1" noAdjustHandles="1" noChangeArrowheads="1" noChangeShapeType="1" noTextEdit="1"/>
              </p:cNvSpPr>
              <p:nvPr/>
            </p:nvSpPr>
            <p:spPr>
              <a:xfrm>
                <a:off x="838200" y="2721779"/>
                <a:ext cx="9802091" cy="1754326"/>
              </a:xfrm>
              <a:prstGeom prst="rect">
                <a:avLst/>
              </a:prstGeom>
              <a:blipFill>
                <a:blip r:embed="rId3"/>
                <a:stretch>
                  <a:fillRect l="-560" t="-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4D1AC8-52E0-2CF5-F83F-3A10EA3464C6}"/>
                  </a:ext>
                </a:extLst>
              </p:cNvPr>
              <p:cNvSpPr txBox="1"/>
              <p:nvPr/>
            </p:nvSpPr>
            <p:spPr>
              <a:xfrm>
                <a:off x="2691245" y="208732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dirty="0" smtClean="0">
                          <a:solidFill>
                            <a:schemeClr val="tx1"/>
                          </a:solidFill>
                          <a:latin typeface="Cambria Math" panose="02040503050406030204" pitchFamily="18" charset="0"/>
                          <a:ea typeface="Cambria" panose="02040503050406030204" pitchFamily="18" charset="0"/>
                        </a:rPr>
                        <m:t>𝑦</m:t>
                      </m:r>
                      <m:r>
                        <a:rPr lang="zh-CN" altLang="en-US" sz="1800" i="1" dirty="0" smtClean="0">
                          <a:solidFill>
                            <a:schemeClr val="tx1"/>
                          </a:solidFill>
                          <a:latin typeface="Cambria Math" panose="02040503050406030204" pitchFamily="18" charset="0"/>
                          <a:ea typeface="Cambria" panose="02040503050406030204" pitchFamily="18" charset="0"/>
                        </a:rPr>
                        <m:t> = </m:t>
                      </m:r>
                      <m:sSub>
                        <m:sSubPr>
                          <m:ctrlPr>
                            <a:rPr lang="en-US" altLang="zh-CN" sz="1800" b="0" i="1" dirty="0" smtClean="0">
                              <a:solidFill>
                                <a:schemeClr val="tx1"/>
                              </a:solidFill>
                              <a:latin typeface="Cambria Math" panose="02040503050406030204" pitchFamily="18" charset="0"/>
                              <a:ea typeface="Cambria" panose="02040503050406030204" pitchFamily="18" charset="0"/>
                            </a:rPr>
                          </m:ctrlPr>
                        </m:sSubPr>
                        <m:e>
                          <m:r>
                            <a:rPr lang="en-US" altLang="zh-CN" sz="1800" b="0" i="1" dirty="0" smtClean="0">
                              <a:solidFill>
                                <a:schemeClr val="tx1"/>
                              </a:solidFill>
                              <a:latin typeface="Cambria Math" panose="02040503050406030204" pitchFamily="18" charset="0"/>
                              <a:ea typeface="Cambria" panose="02040503050406030204" pitchFamily="18" charset="0"/>
                            </a:rPr>
                            <m:t>𝑓</m:t>
                          </m:r>
                        </m:e>
                        <m:sub>
                          <m:r>
                            <a:rPr lang="en-US" altLang="zh-CN" sz="1800" b="0" i="1" dirty="0" smtClean="0">
                              <a:solidFill>
                                <a:schemeClr val="tx1"/>
                              </a:solidFill>
                              <a:latin typeface="Cambria Math" panose="02040503050406030204" pitchFamily="18" charset="0"/>
                              <a:ea typeface="Cambria" panose="02040503050406030204" pitchFamily="18" charset="0"/>
                            </a:rPr>
                            <m:t>𝜃</m:t>
                          </m:r>
                        </m:sub>
                      </m:sSub>
                      <m:d>
                        <m:dPr>
                          <m:ctrlPr>
                            <a:rPr lang="en-US" altLang="zh-CN" sz="1800" b="0" i="1" dirty="0" smtClean="0">
                              <a:solidFill>
                                <a:schemeClr val="tx1"/>
                              </a:solidFill>
                              <a:latin typeface="Cambria Math" panose="02040503050406030204" pitchFamily="18" charset="0"/>
                              <a:ea typeface="Cambria" panose="02040503050406030204" pitchFamily="18" charset="0"/>
                            </a:rPr>
                          </m:ctrlPr>
                        </m:dPr>
                        <m:e>
                          <m:r>
                            <a:rPr lang="zh-CN" altLang="en-US" sz="1800" i="1" dirty="0" smtClean="0">
                              <a:solidFill>
                                <a:schemeClr val="tx1"/>
                              </a:solidFill>
                              <a:latin typeface="Cambria Math" panose="02040503050406030204" pitchFamily="18" charset="0"/>
                              <a:ea typeface="Cambria" panose="02040503050406030204" pitchFamily="18" charset="0"/>
                            </a:rPr>
                            <m:t>𝑥</m:t>
                          </m:r>
                        </m:e>
                      </m:d>
                    </m:oMath>
                  </m:oMathPara>
                </a14:m>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384D1AC8-52E0-2CF5-F83F-3A10EA3464C6}"/>
                  </a:ext>
                </a:extLst>
              </p:cNvPr>
              <p:cNvSpPr txBox="1">
                <a:spLocks noRot="1" noChangeAspect="1" noMove="1" noResize="1" noEditPoints="1" noAdjustHandles="1" noChangeArrowheads="1" noChangeShapeType="1" noTextEdit="1"/>
              </p:cNvSpPr>
              <p:nvPr/>
            </p:nvSpPr>
            <p:spPr>
              <a:xfrm>
                <a:off x="2691245" y="2087328"/>
                <a:ext cx="6096000"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AB1EF67-A866-F1BA-1802-04FD47065AD7}"/>
                  </a:ext>
                </a:extLst>
              </p:cNvPr>
              <p:cNvSpPr txBox="1"/>
              <p:nvPr/>
            </p:nvSpPr>
            <p:spPr>
              <a:xfrm>
                <a:off x="2658918" y="3402695"/>
                <a:ext cx="6096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panose="02040503050406030204" pitchFamily="18" charset="0"/>
                        </a:rPr>
                        <m:t>𝐿</m:t>
                      </m:r>
                      <m:d>
                        <m:dPr>
                          <m:ctrlPr>
                            <a:rPr lang="en-US" altLang="zh-CN" b="0" i="1" smtClean="0">
                              <a:latin typeface="Cambria Math" panose="02040503050406030204" pitchFamily="18" charset="0"/>
                              <a:ea typeface="Cambria" panose="02040503050406030204" pitchFamily="18" charset="0"/>
                            </a:rPr>
                          </m:ctrlPr>
                        </m:dPr>
                        <m:e>
                          <m:r>
                            <a:rPr lang="en-US" altLang="zh-CN" b="0" i="1" smtClean="0">
                              <a:latin typeface="Cambria Math" panose="02040503050406030204" pitchFamily="18" charset="0"/>
                              <a:ea typeface="Cambria" panose="02040503050406030204" pitchFamily="18" charset="0"/>
                            </a:rPr>
                            <m:t>𝜃</m:t>
                          </m:r>
                        </m:e>
                      </m:d>
                      <m:r>
                        <a:rPr lang="en-US" altLang="zh-CN" b="0" i="1" smtClean="0">
                          <a:latin typeface="Cambria Math" panose="02040503050406030204" pitchFamily="18" charset="0"/>
                          <a:ea typeface="Cambria" panose="02040503050406030204" pitchFamily="18" charset="0"/>
                        </a:rPr>
                        <m:t>=</m:t>
                      </m:r>
                      <m:f>
                        <m:fPr>
                          <m:ctrlPr>
                            <a:rPr lang="en-US" altLang="zh-CN" b="0" i="1" smtClean="0">
                              <a:latin typeface="Cambria Math" panose="02040503050406030204" pitchFamily="18" charset="0"/>
                              <a:ea typeface="Cambria" panose="02040503050406030204" pitchFamily="18" charset="0"/>
                            </a:rPr>
                          </m:ctrlPr>
                        </m:fPr>
                        <m:num>
                          <m:r>
                            <a:rPr lang="en-US" altLang="zh-CN" b="0" i="1" smtClean="0">
                              <a:latin typeface="Cambria Math" panose="02040503050406030204" pitchFamily="18" charset="0"/>
                              <a:ea typeface="Cambria" panose="02040503050406030204" pitchFamily="18" charset="0"/>
                            </a:rPr>
                            <m:t>1</m:t>
                          </m:r>
                        </m:num>
                        <m:den>
                          <m:r>
                            <a:rPr lang="en-US" altLang="zh-CN" b="0" i="1" smtClean="0">
                              <a:latin typeface="Cambria Math" panose="02040503050406030204" pitchFamily="18" charset="0"/>
                              <a:ea typeface="Cambria" panose="02040503050406030204" pitchFamily="18" charset="0"/>
                            </a:rPr>
                            <m:t>𝑚</m:t>
                          </m:r>
                        </m:den>
                      </m:f>
                      <m:nary>
                        <m:naryPr>
                          <m:chr m:val="∑"/>
                          <m:ctrlPr>
                            <a:rPr lang="en-US" altLang="zh-CN" b="0" i="1" smtClean="0">
                              <a:latin typeface="Cambria Math" panose="02040503050406030204" pitchFamily="18" charset="0"/>
                              <a:ea typeface="Cambria" panose="02040503050406030204" pitchFamily="18" charset="0"/>
                            </a:rPr>
                          </m:ctrlPr>
                        </m:naryPr>
                        <m:sub>
                          <m:r>
                            <m:rPr>
                              <m:brk m:alnAt="23"/>
                            </m:rPr>
                            <a:rPr lang="en-US" altLang="zh-CN" b="0" i="1" smtClean="0">
                              <a:latin typeface="Cambria Math" panose="02040503050406030204" pitchFamily="18" charset="0"/>
                              <a:ea typeface="Cambria" panose="02040503050406030204" pitchFamily="18" charset="0"/>
                            </a:rPr>
                            <m:t>𝑖</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1</m:t>
                          </m:r>
                        </m:sub>
                        <m:sup>
                          <m:r>
                            <a:rPr lang="en-US" altLang="zh-CN" b="0" i="1" smtClean="0">
                              <a:latin typeface="Cambria Math" panose="02040503050406030204" pitchFamily="18" charset="0"/>
                              <a:ea typeface="Cambria" panose="02040503050406030204" pitchFamily="18" charset="0"/>
                            </a:rPr>
                            <m:t>𝑚</m:t>
                          </m:r>
                        </m:sup>
                        <m:e>
                          <m:sSup>
                            <m:sSupPr>
                              <m:ctrlPr>
                                <a:rPr lang="en-US" altLang="zh-CN" b="0" i="1" smtClean="0">
                                  <a:latin typeface="Cambria Math" panose="02040503050406030204" pitchFamily="18" charset="0"/>
                                  <a:ea typeface="Cambria" panose="02040503050406030204" pitchFamily="18" charset="0"/>
                                </a:rPr>
                              </m:ctrlPr>
                            </m:sSupPr>
                            <m:e>
                              <m:d>
                                <m:dPr>
                                  <m:ctrlPr>
                                    <a:rPr lang="en-US" altLang="zh-CN" b="0" i="1" smtClean="0">
                                      <a:latin typeface="Cambria Math" panose="02040503050406030204" pitchFamily="18" charset="0"/>
                                      <a:ea typeface="Cambria" panose="02040503050406030204" pitchFamily="18" charset="0"/>
                                    </a:rPr>
                                  </m:ctrlPr>
                                </m:dPr>
                                <m:e>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𝑓</m:t>
                                      </m:r>
                                    </m:e>
                                    <m:sub>
                                      <m:r>
                                        <a:rPr lang="en-US" altLang="zh-CN" b="0" i="1" smtClean="0">
                                          <a:latin typeface="Cambria Math" panose="02040503050406030204" pitchFamily="18" charset="0"/>
                                          <a:ea typeface="Cambria" panose="02040503050406030204" pitchFamily="18" charset="0"/>
                                        </a:rPr>
                                        <m:t>𝜃</m:t>
                                      </m:r>
                                    </m:sub>
                                  </m:sSub>
                                  <m:d>
                                    <m:dPr>
                                      <m:ctrlPr>
                                        <a:rPr lang="en-US" altLang="zh-CN" b="0" i="1" smtClean="0">
                                          <a:latin typeface="Cambria Math" panose="02040503050406030204" pitchFamily="18" charset="0"/>
                                          <a:ea typeface="Cambria" panose="02040503050406030204" pitchFamily="18" charset="0"/>
                                        </a:rPr>
                                      </m:ctrlPr>
                                    </m:dPr>
                                    <m:e>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𝑥</m:t>
                                          </m:r>
                                        </m:e>
                                        <m:sub>
                                          <m:r>
                                            <a:rPr lang="en-US" altLang="zh-CN" b="0" i="1" smtClean="0">
                                              <a:latin typeface="Cambria Math" panose="02040503050406030204" pitchFamily="18" charset="0"/>
                                              <a:ea typeface="Cambria" panose="02040503050406030204" pitchFamily="18" charset="0"/>
                                            </a:rPr>
                                            <m:t>𝑖</m:t>
                                          </m:r>
                                        </m:sub>
                                      </m:sSub>
                                    </m:e>
                                  </m:d>
                                  <m:r>
                                    <a:rPr lang="en-US" altLang="zh-CN" b="0" i="1" smtClean="0">
                                      <a:latin typeface="Cambria Math" panose="02040503050406030204" pitchFamily="18" charset="0"/>
                                      <a:ea typeface="Cambria" panose="02040503050406030204" pitchFamily="18" charset="0"/>
                                    </a:rPr>
                                    <m:t>−</m:t>
                                  </m:r>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𝑦</m:t>
                                      </m:r>
                                    </m:e>
                                    <m:sub>
                                      <m:r>
                                        <a:rPr lang="en-US" altLang="zh-CN" b="0" i="1" smtClean="0">
                                          <a:latin typeface="Cambria Math" panose="02040503050406030204" pitchFamily="18" charset="0"/>
                                          <a:ea typeface="Cambria" panose="02040503050406030204" pitchFamily="18" charset="0"/>
                                        </a:rPr>
                                        <m:t>𝑖</m:t>
                                      </m:r>
                                    </m:sub>
                                  </m:sSub>
                                </m:e>
                              </m:d>
                            </m:e>
                            <m:sup>
                              <m:r>
                                <a:rPr lang="en-US" altLang="zh-CN" b="0" i="1" smtClean="0">
                                  <a:latin typeface="Cambria Math" panose="02040503050406030204" pitchFamily="18" charset="0"/>
                                  <a:ea typeface="Cambria" panose="02040503050406030204" pitchFamily="18" charset="0"/>
                                </a:rPr>
                                <m:t>2</m:t>
                              </m:r>
                            </m:sup>
                          </m:sSup>
                        </m:e>
                      </m:nary>
                    </m:oMath>
                  </m:oMathPara>
                </a14:m>
                <a:endParaRPr lang="zh-CN" altLang="en-US" dirty="0"/>
              </a:p>
            </p:txBody>
          </p:sp>
        </mc:Choice>
        <mc:Fallback xmlns="">
          <p:sp>
            <p:nvSpPr>
              <p:cNvPr id="22" name="文本框 21">
                <a:extLst>
                  <a:ext uri="{FF2B5EF4-FFF2-40B4-BE49-F238E27FC236}">
                    <a16:creationId xmlns:a16="http://schemas.microsoft.com/office/drawing/2014/main" id="{8AB1EF67-A866-F1BA-1802-04FD47065AD7}"/>
                  </a:ext>
                </a:extLst>
              </p:cNvPr>
              <p:cNvSpPr txBox="1">
                <a:spLocks noRot="1" noChangeAspect="1" noMove="1" noResize="1" noEditPoints="1" noAdjustHandles="1" noChangeArrowheads="1" noChangeShapeType="1" noTextEdit="1"/>
              </p:cNvSpPr>
              <p:nvPr/>
            </p:nvSpPr>
            <p:spPr>
              <a:xfrm>
                <a:off x="2658918" y="3402695"/>
                <a:ext cx="6096000" cy="848566"/>
              </a:xfrm>
              <a:prstGeom prst="rect">
                <a:avLst/>
              </a:prstGeom>
              <a:blipFill>
                <a:blip r:embed="rId5"/>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60960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Model in a function form:</a:t>
            </a:r>
            <a:endParaRPr lang="zh-CN" altLang="en-US" b="1"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3EE4A6B-947A-728F-E0D7-1D0D2A790BA9}"/>
                  </a:ext>
                </a:extLst>
              </p:cNvPr>
              <p:cNvSpPr txBox="1"/>
              <p:nvPr/>
            </p:nvSpPr>
            <p:spPr>
              <a:xfrm>
                <a:off x="2613892" y="5283550"/>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panose="02040503050406030204" pitchFamily="18" charset="0"/>
                            </a:rPr>
                          </m:ctrlPr>
                        </m:sSupPr>
                        <m:e>
                          <m:r>
                            <a:rPr lang="en-US" altLang="zh-CN" b="0" i="1" smtClean="0">
                              <a:latin typeface="Cambria Math" panose="02040503050406030204" pitchFamily="18" charset="0"/>
                              <a:ea typeface="Cambria" panose="02040503050406030204" pitchFamily="18" charset="0"/>
                            </a:rPr>
                            <m:t>𝜃</m:t>
                          </m:r>
                        </m:e>
                        <m:sup>
                          <m:r>
                            <a:rPr lang="en-US" altLang="zh-CN" b="0" i="1" smtClean="0">
                              <a:latin typeface="Cambria Math" panose="02040503050406030204" pitchFamily="18" charset="0"/>
                              <a:ea typeface="Cambria" panose="02040503050406030204" pitchFamily="18" charset="0"/>
                            </a:rPr>
                            <m:t>∗</m:t>
                          </m:r>
                        </m:sup>
                      </m:sSup>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𝑎𝑟𝑔𝑚𝑖</m:t>
                      </m:r>
                      <m:sSub>
                        <m:sSubPr>
                          <m:ctrlPr>
                            <a:rPr lang="en-US" altLang="zh-CN" b="0" i="1" smtClean="0">
                              <a:latin typeface="Cambria Math" panose="02040503050406030204" pitchFamily="18" charset="0"/>
                              <a:ea typeface="Cambria" panose="02040503050406030204" pitchFamily="18" charset="0"/>
                            </a:rPr>
                          </m:ctrlPr>
                        </m:sSubPr>
                        <m:e>
                          <m:r>
                            <a:rPr lang="en-US" altLang="zh-CN" b="0" i="1" smtClean="0">
                              <a:latin typeface="Cambria Math" panose="02040503050406030204" pitchFamily="18" charset="0"/>
                              <a:ea typeface="Cambria" panose="02040503050406030204" pitchFamily="18" charset="0"/>
                            </a:rPr>
                            <m:t>𝑛</m:t>
                          </m:r>
                        </m:e>
                        <m:sub>
                          <m:r>
                            <a:rPr lang="en-US" altLang="zh-CN" b="0" i="1" smtClean="0">
                              <a:latin typeface="Cambria Math" panose="02040503050406030204" pitchFamily="18" charset="0"/>
                              <a:ea typeface="Cambria" panose="02040503050406030204" pitchFamily="18" charset="0"/>
                            </a:rPr>
                            <m:t>𝜃</m:t>
                          </m:r>
                        </m:sub>
                      </m:sSub>
                      <m:r>
                        <a:rPr lang="en-US" altLang="zh-CN" b="0" i="1" smtClean="0">
                          <a:latin typeface="Cambria Math" panose="02040503050406030204" pitchFamily="18" charset="0"/>
                          <a:ea typeface="Cambria" panose="02040503050406030204" pitchFamily="18" charset="0"/>
                        </a:rPr>
                        <m:t> </m:t>
                      </m:r>
                      <m:r>
                        <a:rPr lang="en-US" altLang="zh-CN" b="0" i="1" smtClean="0">
                          <a:latin typeface="Cambria Math" panose="02040503050406030204" pitchFamily="18" charset="0"/>
                          <a:ea typeface="Cambria" panose="02040503050406030204" pitchFamily="18" charset="0"/>
                        </a:rPr>
                        <m:t>𝐿</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𝜃</m:t>
                      </m:r>
                      <m:r>
                        <a:rPr lang="en-US" altLang="zh-CN" b="0" i="1" smtClean="0">
                          <a:latin typeface="Cambria Math" panose="02040503050406030204" pitchFamily="18" charset="0"/>
                          <a:ea typeface="Cambria"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C3EE4A6B-947A-728F-E0D7-1D0D2A790BA9}"/>
                  </a:ext>
                </a:extLst>
              </p:cNvPr>
              <p:cNvSpPr txBox="1">
                <a:spLocks noRot="1" noChangeAspect="1" noMove="1" noResize="1" noEditPoints="1" noAdjustHandles="1" noChangeArrowheads="1" noChangeShapeType="1" noTextEdit="1"/>
              </p:cNvSpPr>
              <p:nvPr/>
            </p:nvSpPr>
            <p:spPr>
              <a:xfrm>
                <a:off x="2613892" y="5283550"/>
                <a:ext cx="6096000"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7561526-7620-8EC7-D295-6AF9D82D7454}"/>
                  </a:ext>
                </a:extLst>
              </p:cNvPr>
              <p:cNvSpPr txBox="1"/>
              <p:nvPr/>
            </p:nvSpPr>
            <p:spPr>
              <a:xfrm>
                <a:off x="838200" y="4251261"/>
                <a:ext cx="9737436" cy="646331"/>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The function to be optimized is often parameterized by a set of parameters </a:t>
                </a:r>
                <a14:m>
                  <m:oMath xmlns:m="http://schemas.openxmlformats.org/officeDocument/2006/math">
                    <m:r>
                      <a:rPr lang="en-US" altLang="zh-CN" i="1" dirty="0" smtClean="0">
                        <a:latin typeface="Cambria Math" panose="02040503050406030204" pitchFamily="18" charset="0"/>
                      </a:rPr>
                      <m:t>𝜃</m:t>
                    </m:r>
                    <m:r>
                      <a:rPr lang="en-US" altLang="zh-CN" b="0" i="0" dirty="0" smtClean="0">
                        <a:latin typeface="Cambria Math" panose="02040503050406030204" pitchFamily="18" charset="0"/>
                      </a:rPr>
                      <m:t>.</m:t>
                    </m:r>
                  </m:oMath>
                </a14:m>
                <a:r>
                  <a:rPr lang="en-US" altLang="zh-CN" dirty="0">
                    <a:latin typeface="Cambria" panose="02040503050406030204" pitchFamily="18" charset="0"/>
                    <a:ea typeface="Cambria" panose="02040503050406030204" pitchFamily="18" charset="0"/>
                  </a:rPr>
                  <a:t> </a:t>
                </a:r>
              </a:p>
              <a:p>
                <a:endParaRPr lang="en-US" altLang="zh-CN" dirty="0">
                  <a:latin typeface="Cambria" panose="02040503050406030204" pitchFamily="18" charset="0"/>
                  <a:ea typeface="Cambria" panose="02040503050406030204" pitchFamily="18" charset="0"/>
                </a:endParaRPr>
              </a:p>
            </p:txBody>
          </p:sp>
        </mc:Choice>
        <mc:Fallback xmlns="">
          <p:sp>
            <p:nvSpPr>
              <p:cNvPr id="28" name="文本框 27">
                <a:extLst>
                  <a:ext uri="{FF2B5EF4-FFF2-40B4-BE49-F238E27FC236}">
                    <a16:creationId xmlns:a16="http://schemas.microsoft.com/office/drawing/2014/main" id="{57561526-7620-8EC7-D295-6AF9D82D7454}"/>
                  </a:ext>
                </a:extLst>
              </p:cNvPr>
              <p:cNvSpPr txBox="1">
                <a:spLocks noRot="1" noChangeAspect="1" noMove="1" noResize="1" noEditPoints="1" noAdjustHandles="1" noChangeArrowheads="1" noChangeShapeType="1" noTextEdit="1"/>
              </p:cNvSpPr>
              <p:nvPr/>
            </p:nvSpPr>
            <p:spPr>
              <a:xfrm>
                <a:off x="838200" y="4251261"/>
                <a:ext cx="9737436" cy="646331"/>
              </a:xfrm>
              <a:prstGeom prst="rect">
                <a:avLst/>
              </a:prstGeom>
              <a:blipFill>
                <a:blip r:embed="rId7"/>
                <a:stretch>
                  <a:fillRect l="-564"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D3EC4D2-9213-6328-C254-D33837C54B5F}"/>
                  </a:ext>
                </a:extLst>
              </p:cNvPr>
              <p:cNvSpPr txBox="1"/>
              <p:nvPr/>
            </p:nvSpPr>
            <p:spPr>
              <a:xfrm>
                <a:off x="838200" y="4907968"/>
                <a:ext cx="9802091"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Goal</a:t>
                </a:r>
                <a:r>
                  <a:rPr lang="en-US" altLang="zh-CN" dirty="0">
                    <a:latin typeface="Cambria" panose="02040503050406030204" pitchFamily="18" charset="0"/>
                    <a:ea typeface="Cambria" panose="02040503050406030204" pitchFamily="18" charset="0"/>
                  </a:rPr>
                  <a:t>: find </a:t>
                </a:r>
                <a:r>
                  <a:rPr lang="en-US" altLang="zh-CN" dirty="0">
                    <a:solidFill>
                      <a:schemeClr val="accent2">
                        <a:lumMod val="75000"/>
                      </a:schemeClr>
                    </a:solidFill>
                    <a:latin typeface="Cambria" panose="02040503050406030204" pitchFamily="18" charset="0"/>
                    <a:ea typeface="Cambria" panose="02040503050406030204" pitchFamily="18" charset="0"/>
                  </a:rPr>
                  <a:t>the best parameters </a:t>
                </a:r>
                <a14:m>
                  <m:oMath xmlns:m="http://schemas.openxmlformats.org/officeDocument/2006/math">
                    <m:sSup>
                      <m:sSupPr>
                        <m:ctrlPr>
                          <a:rPr lang="en-US" altLang="zh-CN" b="0" i="1" smtClean="0">
                            <a:solidFill>
                              <a:schemeClr val="accent2">
                                <a:lumMod val="75000"/>
                              </a:schemeClr>
                            </a:solidFill>
                            <a:latin typeface="Cambria Math" panose="02040503050406030204" pitchFamily="18" charset="0"/>
                            <a:ea typeface="Cambria" panose="02040503050406030204" pitchFamily="18" charset="0"/>
                          </a:rPr>
                        </m:ctrlPr>
                      </m:sSupPr>
                      <m:e>
                        <m:r>
                          <a:rPr lang="en-US" altLang="zh-CN" b="0" i="1" smtClean="0">
                            <a:solidFill>
                              <a:schemeClr val="accent2">
                                <a:lumMod val="75000"/>
                              </a:schemeClr>
                            </a:solidFill>
                            <a:latin typeface="Cambria Math" panose="02040503050406030204" pitchFamily="18" charset="0"/>
                            <a:ea typeface="Cambria" panose="02040503050406030204" pitchFamily="18" charset="0"/>
                          </a:rPr>
                          <m:t>𝜃</m:t>
                        </m:r>
                      </m:e>
                      <m:sup>
                        <m:r>
                          <a:rPr lang="en-US" altLang="zh-CN" b="0" i="1" smtClean="0">
                            <a:solidFill>
                              <a:schemeClr val="accent2">
                                <a:lumMod val="75000"/>
                              </a:schemeClr>
                            </a:solidFill>
                            <a:latin typeface="Cambria Math" panose="02040503050406030204" pitchFamily="18" charset="0"/>
                            <a:ea typeface="Cambria" panose="02040503050406030204" pitchFamily="18" charset="0"/>
                          </a:rPr>
                          <m:t>∗</m:t>
                        </m:r>
                      </m:sup>
                    </m:sSup>
                  </m:oMath>
                </a14:m>
                <a:r>
                  <a:rPr lang="en-US" altLang="zh-CN" dirty="0">
                    <a:latin typeface="Cambria" panose="02040503050406030204" pitchFamily="18" charset="0"/>
                    <a:ea typeface="Cambria" panose="02040503050406030204" pitchFamily="18" charset="0"/>
                  </a:rPr>
                  <a:t> that result in the lowest loss.</a:t>
                </a:r>
                <a:endParaRPr lang="zh-CN" altLang="en-US" dirty="0">
                  <a:latin typeface="Cambria" panose="02040503050406030204" pitchFamily="18" charset="0"/>
                </a:endParaRPr>
              </a:p>
            </p:txBody>
          </p:sp>
        </mc:Choice>
        <mc:Fallback xmlns="">
          <p:sp>
            <p:nvSpPr>
              <p:cNvPr id="30" name="文本框 29">
                <a:extLst>
                  <a:ext uri="{FF2B5EF4-FFF2-40B4-BE49-F238E27FC236}">
                    <a16:creationId xmlns:a16="http://schemas.microsoft.com/office/drawing/2014/main" id="{3D3EC4D2-9213-6328-C254-D33837C54B5F}"/>
                  </a:ext>
                </a:extLst>
              </p:cNvPr>
              <p:cNvSpPr txBox="1">
                <a:spLocks noRot="1" noChangeAspect="1" noMove="1" noResize="1" noEditPoints="1" noAdjustHandles="1" noChangeArrowheads="1" noChangeShapeType="1" noTextEdit="1"/>
              </p:cNvSpPr>
              <p:nvPr/>
            </p:nvSpPr>
            <p:spPr>
              <a:xfrm>
                <a:off x="838200" y="4907968"/>
                <a:ext cx="9802091" cy="369332"/>
              </a:xfrm>
              <a:prstGeom prst="rect">
                <a:avLst/>
              </a:prstGeom>
              <a:blipFill>
                <a:blip r:embed="rId8"/>
                <a:stretch>
                  <a:fillRect l="-560" t="-9836" b="-22951"/>
                </a:stretch>
              </a:blipFill>
            </p:spPr>
            <p:txBody>
              <a:bodyPr/>
              <a:lstStyle/>
              <a:p>
                <a:r>
                  <a:rPr lang="zh-CN" altLang="en-US">
                    <a:noFill/>
                  </a:rPr>
                  <a:t> </a:t>
                </a:r>
              </a:p>
            </p:txBody>
          </p:sp>
        </mc:Fallback>
      </mc:AlternateContent>
      <p:sp>
        <p:nvSpPr>
          <p:cNvPr id="33" name="灯片编号占位符 32">
            <a:extLst>
              <a:ext uri="{FF2B5EF4-FFF2-40B4-BE49-F238E27FC236}">
                <a16:creationId xmlns:a16="http://schemas.microsoft.com/office/drawing/2014/main" id="{8D462468-CDDD-F427-6419-5A89D4FB31DE}"/>
              </a:ext>
            </a:extLst>
          </p:cNvPr>
          <p:cNvSpPr>
            <a:spLocks noGrp="1"/>
          </p:cNvSpPr>
          <p:nvPr>
            <p:ph type="sldNum" sz="quarter" idx="12"/>
          </p:nvPr>
        </p:nvSpPr>
        <p:spPr/>
        <p:txBody>
          <a:bodyPr/>
          <a:lstStyle/>
          <a:p>
            <a:fld id="{4E6027E7-B534-4FEF-91D5-95DA47CFDE45}" type="slidenum">
              <a:rPr lang="zh-CN" altLang="en-US" smtClean="0"/>
              <a:t>50</a:t>
            </a:fld>
            <a:endParaRPr lang="zh-CN" altLang="en-US"/>
          </a:p>
        </p:txBody>
      </p:sp>
      <p:pic>
        <p:nvPicPr>
          <p:cNvPr id="8" name="Picture 7">
            <a:extLst>
              <a:ext uri="{FF2B5EF4-FFF2-40B4-BE49-F238E27FC236}">
                <a16:creationId xmlns:a16="http://schemas.microsoft.com/office/drawing/2014/main" id="{C6144A17-65F9-4261-FBB5-4326B1188BD3}"/>
              </a:ext>
            </a:extLst>
          </p:cNvPr>
          <p:cNvPicPr>
            <a:picLocks noChangeAspect="1"/>
          </p:cNvPicPr>
          <p:nvPr/>
        </p:nvPicPr>
        <p:blipFill>
          <a:blip r:embed="rId9"/>
          <a:stretch>
            <a:fillRect/>
          </a:stretch>
        </p:blipFill>
        <p:spPr>
          <a:xfrm>
            <a:off x="8075780" y="4862640"/>
            <a:ext cx="2287420" cy="1767035"/>
          </a:xfrm>
          <a:prstGeom prst="rect">
            <a:avLst/>
          </a:prstGeom>
        </p:spPr>
      </p:pic>
    </p:spTree>
    <p:extLst>
      <p:ext uri="{BB962C8B-B14F-4D97-AF65-F5344CB8AC3E}">
        <p14:creationId xmlns:p14="http://schemas.microsoft.com/office/powerpoint/2010/main" val="725586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6DD5C-1899-F167-8038-0A0B7E7D7C3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E99A112-FA8A-D76C-0757-C61A0AC1197B}"/>
              </a:ext>
            </a:extLst>
          </p:cNvPr>
          <p:cNvSpPr>
            <a:spLocks noGrp="1"/>
          </p:cNvSpPr>
          <p:nvPr>
            <p:ph type="title"/>
          </p:nvPr>
        </p:nvSpPr>
        <p:spPr>
          <a:xfrm>
            <a:off x="861060" y="0"/>
            <a:ext cx="11254740" cy="1325563"/>
          </a:xfrm>
        </p:spPr>
        <p:txBody>
          <a:bodyPr/>
          <a:lstStyle/>
          <a:p>
            <a:r>
              <a:rPr lang="en-US" altLang="zh-CN" b="1" dirty="0">
                <a:latin typeface="Cambria" panose="02040503050406030204" pitchFamily="18" charset="0"/>
              </a:rPr>
              <a:t>Visualizing the Loss Landscape</a:t>
            </a:r>
          </a:p>
        </p:txBody>
      </p:sp>
      <p:sp>
        <p:nvSpPr>
          <p:cNvPr id="33" name="灯片编号占位符 32">
            <a:extLst>
              <a:ext uri="{FF2B5EF4-FFF2-40B4-BE49-F238E27FC236}">
                <a16:creationId xmlns:a16="http://schemas.microsoft.com/office/drawing/2014/main" id="{0583E2C3-58AD-E22F-6841-6E7645B77738}"/>
              </a:ext>
            </a:extLst>
          </p:cNvPr>
          <p:cNvSpPr>
            <a:spLocks noGrp="1"/>
          </p:cNvSpPr>
          <p:nvPr>
            <p:ph type="sldNum" sz="quarter" idx="12"/>
          </p:nvPr>
        </p:nvSpPr>
        <p:spPr/>
        <p:txBody>
          <a:bodyPr/>
          <a:lstStyle/>
          <a:p>
            <a:fld id="{4E6027E7-B534-4FEF-91D5-95DA47CFDE45}" type="slidenum">
              <a:rPr lang="zh-CN" altLang="en-US" smtClean="0"/>
              <a:t>51</a:t>
            </a:fld>
            <a:endParaRPr lang="zh-CN" altLang="en-US"/>
          </a:p>
        </p:txBody>
      </p:sp>
      <p:pic>
        <p:nvPicPr>
          <p:cNvPr id="4" name="Picture 3">
            <a:extLst>
              <a:ext uri="{FF2B5EF4-FFF2-40B4-BE49-F238E27FC236}">
                <a16:creationId xmlns:a16="http://schemas.microsoft.com/office/drawing/2014/main" id="{012FECF6-E3AF-4C59-EB07-811D527F410C}"/>
              </a:ext>
            </a:extLst>
          </p:cNvPr>
          <p:cNvPicPr>
            <a:picLocks noChangeAspect="1"/>
          </p:cNvPicPr>
          <p:nvPr/>
        </p:nvPicPr>
        <p:blipFill>
          <a:blip r:embed="rId3"/>
          <a:stretch>
            <a:fillRect/>
          </a:stretch>
        </p:blipFill>
        <p:spPr>
          <a:xfrm>
            <a:off x="960120" y="1038972"/>
            <a:ext cx="9795510" cy="4992410"/>
          </a:xfrm>
          <a:prstGeom prst="rect">
            <a:avLst/>
          </a:prstGeom>
        </p:spPr>
      </p:pic>
      <p:sp>
        <p:nvSpPr>
          <p:cNvPr id="8" name="TextBox 7">
            <a:extLst>
              <a:ext uri="{FF2B5EF4-FFF2-40B4-BE49-F238E27FC236}">
                <a16:creationId xmlns:a16="http://schemas.microsoft.com/office/drawing/2014/main" id="{819BE02A-22B6-6C2C-4013-84053734C734}"/>
              </a:ext>
            </a:extLst>
          </p:cNvPr>
          <p:cNvSpPr txBox="1"/>
          <p:nvPr/>
        </p:nvSpPr>
        <p:spPr>
          <a:xfrm>
            <a:off x="1109663" y="6203156"/>
            <a:ext cx="6625908" cy="738664"/>
          </a:xfrm>
          <a:prstGeom prst="rect">
            <a:avLst/>
          </a:prstGeom>
          <a:noFill/>
        </p:spPr>
        <p:txBody>
          <a:bodyPr wrap="square">
            <a:spAutoFit/>
          </a:bodyPr>
          <a:lstStyle/>
          <a:p>
            <a:r>
              <a:rPr lang="en-US" sz="1400" dirty="0"/>
              <a:t>Visualizing the Loss Landscape of Neural Nets,</a:t>
            </a:r>
            <a:r>
              <a:rPr lang="zh-CN" altLang="en-US" sz="1400" dirty="0"/>
              <a:t> </a:t>
            </a:r>
            <a:r>
              <a:rPr lang="en-US" altLang="zh-CN" sz="1400" dirty="0" err="1"/>
              <a:t>NeurIPS</a:t>
            </a:r>
            <a:r>
              <a:rPr lang="zh-CN" altLang="en-US" sz="1400" dirty="0"/>
              <a:t> </a:t>
            </a:r>
            <a:r>
              <a:rPr lang="en-US" altLang="zh-CN" sz="1400" dirty="0"/>
              <a:t>2018</a:t>
            </a:r>
          </a:p>
          <a:p>
            <a:r>
              <a:rPr lang="en-US" sz="1400" dirty="0"/>
              <a:t>Code link: </a:t>
            </a:r>
            <a:r>
              <a:rPr lang="en-US" sz="1400" dirty="0">
                <a:hlinkClick r:id="rId4"/>
              </a:rPr>
              <a:t>https://github.com/tomgoldstein/loss-landscape</a:t>
            </a:r>
            <a:endParaRPr lang="en-US" sz="1400" dirty="0"/>
          </a:p>
          <a:p>
            <a:endParaRPr lang="en-US" sz="1400" dirty="0"/>
          </a:p>
        </p:txBody>
      </p:sp>
    </p:spTree>
    <p:extLst>
      <p:ext uri="{BB962C8B-B14F-4D97-AF65-F5344CB8AC3E}">
        <p14:creationId xmlns:p14="http://schemas.microsoft.com/office/powerpoint/2010/main" val="307600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074F8-2C47-D101-B97D-8B2B01FC14B7}"/>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8A684E2C-14C6-27B5-62BD-208CEFFFEFFF}"/>
              </a:ext>
            </a:extLst>
          </p:cNvPr>
          <p:cNvSpPr>
            <a:spLocks noGrp="1"/>
          </p:cNvSpPr>
          <p:nvPr>
            <p:ph idx="1"/>
          </p:nvPr>
        </p:nvSpPr>
        <p:spPr>
          <a:xfrm>
            <a:off x="838200" y="1540773"/>
            <a:ext cx="10515600" cy="4351338"/>
          </a:xfrm>
        </p:spPr>
        <p:txBody>
          <a:bodyPr>
            <a:normAutofit fontScale="92500" lnSpcReduction="20000"/>
          </a:bodyPr>
          <a:lstStyle/>
          <a:p>
            <a:pPr>
              <a:lnSpc>
                <a:spcPct val="150000"/>
              </a:lnSpc>
            </a:pPr>
            <a:r>
              <a:rPr lang="en-US" altLang="zh-CN" sz="2400" b="1" dirty="0">
                <a:solidFill>
                  <a:schemeClr val="bg1">
                    <a:lumMod val="85000"/>
                  </a:schemeClr>
                </a:solidFill>
                <a:latin typeface="Cambria" panose="02040503050406030204" pitchFamily="18" charset="0"/>
                <a:ea typeface="Cambria" panose="02040503050406030204" pitchFamily="18" charset="0"/>
              </a:rPr>
              <a:t>Function and Optimization</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Definition of function</a:t>
            </a:r>
          </a:p>
          <a:p>
            <a:pPr lvl="1">
              <a:lnSpc>
                <a:spcPct val="150000"/>
              </a:lnSpc>
            </a:pPr>
            <a:r>
              <a:rPr lang="en-US" altLang="zh-CN" sz="2000" dirty="0">
                <a:solidFill>
                  <a:schemeClr val="bg1">
                    <a:lumMod val="85000"/>
                  </a:schemeClr>
                </a:solidFill>
                <a:latin typeface="Cambria" panose="02040503050406030204" pitchFamily="18" charset="0"/>
                <a:ea typeface="Cambria" panose="02040503050406030204" pitchFamily="18" charset="0"/>
              </a:rPr>
              <a:t>Optimization of a function</a:t>
            </a:r>
          </a:p>
          <a:p>
            <a:pPr>
              <a:lnSpc>
                <a:spcPct val="150000"/>
              </a:lnSpc>
              <a:spcBef>
                <a:spcPts val="1800"/>
              </a:spcBef>
            </a:pPr>
            <a:r>
              <a:rPr lang="en-US" altLang="zh-CN" sz="2400" b="1" dirty="0">
                <a:latin typeface="Cambria" panose="02040503050406030204" pitchFamily="18" charset="0"/>
                <a:ea typeface="Cambria" panose="02040503050406030204" pitchFamily="18" charset="0"/>
              </a:rPr>
              <a:t>Function and Derivatives</a:t>
            </a:r>
          </a:p>
          <a:p>
            <a:pPr lvl="1">
              <a:lnSpc>
                <a:spcPct val="150000"/>
              </a:lnSpc>
            </a:pPr>
            <a:r>
              <a:rPr lang="en-US" altLang="zh-CN" sz="2000" dirty="0">
                <a:latin typeface="Cambria" panose="02040503050406030204" pitchFamily="18" charset="0"/>
                <a:ea typeface="Cambria" panose="02040503050406030204" pitchFamily="18" charset="0"/>
              </a:rPr>
              <a:t>Definition of derivatives</a:t>
            </a:r>
          </a:p>
          <a:p>
            <a:pPr lvl="1">
              <a:lnSpc>
                <a:spcPct val="150000"/>
              </a:lnSpc>
            </a:pPr>
            <a:r>
              <a:rPr lang="en-US" altLang="zh-CN" sz="2000" dirty="0">
                <a:latin typeface="Cambria" panose="02040503050406030204" pitchFamily="18" charset="0"/>
                <a:ea typeface="Cambria" panose="02040503050406030204" pitchFamily="18" charset="0"/>
              </a:rPr>
              <a:t>Properties of derivatives</a:t>
            </a:r>
          </a:p>
          <a:p>
            <a:pPr lvl="1">
              <a:lnSpc>
                <a:spcPct val="150000"/>
              </a:lnSpc>
            </a:pPr>
            <a:r>
              <a:rPr lang="en-US" altLang="zh-CN" sz="2000" dirty="0">
                <a:latin typeface="Cambria" panose="02040503050406030204" pitchFamily="18" charset="0"/>
                <a:ea typeface="Cambria" panose="02040503050406030204" pitchFamily="18" charset="0"/>
              </a:rPr>
              <a:t>Partial derivatives</a:t>
            </a:r>
          </a:p>
          <a:p>
            <a:pPr lvl="1">
              <a:lnSpc>
                <a:spcPct val="150000"/>
              </a:lnSpc>
            </a:pPr>
            <a:r>
              <a:rPr lang="en-US" altLang="zh-CN" sz="2000" dirty="0">
                <a:latin typeface="Cambria" panose="02040503050406030204" pitchFamily="18" charset="0"/>
                <a:ea typeface="Cambria" panose="02040503050406030204" pitchFamily="18" charset="0"/>
              </a:rPr>
              <a:t>Gradient and partial derivatives</a:t>
            </a:r>
          </a:p>
          <a:p>
            <a:pPr lvl="1">
              <a:lnSpc>
                <a:spcPct val="150000"/>
              </a:lnSpc>
            </a:pPr>
            <a:r>
              <a:rPr lang="en-US" altLang="zh-CN" sz="2000" dirty="0">
                <a:latin typeface="Cambria" panose="02040503050406030204" pitchFamily="18" charset="0"/>
                <a:ea typeface="Cambria" panose="02040503050406030204" pitchFamily="18" charset="0"/>
              </a:rPr>
              <a:t>Gradients of vectors and matrices</a:t>
            </a:r>
          </a:p>
        </p:txBody>
      </p:sp>
      <p:sp>
        <p:nvSpPr>
          <p:cNvPr id="3" name="灯片编号占位符 2">
            <a:extLst>
              <a:ext uri="{FF2B5EF4-FFF2-40B4-BE49-F238E27FC236}">
                <a16:creationId xmlns:a16="http://schemas.microsoft.com/office/drawing/2014/main" id="{1B009089-4608-48E6-B2ED-B727279676CF}"/>
              </a:ext>
            </a:extLst>
          </p:cNvPr>
          <p:cNvSpPr>
            <a:spLocks noGrp="1"/>
          </p:cNvSpPr>
          <p:nvPr>
            <p:ph type="sldNum" sz="quarter" idx="12"/>
          </p:nvPr>
        </p:nvSpPr>
        <p:spPr/>
        <p:txBody>
          <a:bodyPr/>
          <a:lstStyle/>
          <a:p>
            <a:fld id="{4E6027E7-B534-4FEF-91D5-95DA47CFDE45}" type="slidenum">
              <a:rPr lang="zh-CN" altLang="en-US" smtClean="0"/>
              <a:t>52</a:t>
            </a:fld>
            <a:endParaRPr lang="zh-CN" altLang="en-US"/>
          </a:p>
        </p:txBody>
      </p:sp>
      <p:sp>
        <p:nvSpPr>
          <p:cNvPr id="14" name="标题 1">
            <a:extLst>
              <a:ext uri="{FF2B5EF4-FFF2-40B4-BE49-F238E27FC236}">
                <a16:creationId xmlns:a16="http://schemas.microsoft.com/office/drawing/2014/main" id="{BB6A0B94-C29E-97C7-4A56-B42449B2760C}"/>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2783306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are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Definition</a:t>
                </a:r>
                <a:r>
                  <a:rPr lang="en-US" altLang="zh-CN" dirty="0">
                    <a:latin typeface="Cambria" panose="02040503050406030204" pitchFamily="18" charset="0"/>
                    <a:ea typeface="Cambria" panose="02040503050406030204" pitchFamily="18" charset="0"/>
                  </a:rPr>
                  <a:t>: The derivative of </a:t>
                </a:r>
                <a14:m>
                  <m:oMath xmlns:m="http://schemas.openxmlformats.org/officeDocument/2006/math">
                    <m:r>
                      <a:rPr lang="en-US" altLang="zh-CN" b="0" i="1" smtClean="0">
                        <a:latin typeface="Cambria Math" panose="02040503050406030204" pitchFamily="18" charset="0"/>
                        <a:ea typeface="Cambria" panose="02040503050406030204" pitchFamily="18" charset="0"/>
                      </a:rPr>
                      <m:t>𝑓</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𝑥</m:t>
                    </m:r>
                    <m:r>
                      <a:rPr lang="en-US" altLang="zh-CN" b="0" i="1" smtClean="0">
                        <a:latin typeface="Cambria Math" panose="02040503050406030204" pitchFamily="18" charset="0"/>
                        <a:ea typeface="Cambria" panose="02040503050406030204" pitchFamily="18" charset="0"/>
                      </a:rPr>
                      <m:t>)</m:t>
                    </m:r>
                  </m:oMath>
                </a14:m>
                <a:r>
                  <a:rPr lang="zh-CN" altLang="en-US" dirty="0">
                    <a:latin typeface="Cambria" panose="02040503050406030204" pitchFamily="18" charset="0"/>
                    <a:ea typeface="Cambria" panose="02040503050406030204" pitchFamily="18" charset="0"/>
                  </a:rPr>
                  <a:t> </a:t>
                </a:r>
                <a:r>
                  <a:rPr lang="en-US" altLang="zh-CN" dirty="0">
                    <a:latin typeface="Cambria" panose="02040503050406030204" pitchFamily="18" charset="0"/>
                    <a:ea typeface="Cambria" panose="02040503050406030204" pitchFamily="18" charset="0"/>
                  </a:rPr>
                  <a:t>is the slope of </a:t>
                </a:r>
                <a:r>
                  <a:rPr lang="en-US" altLang="zh-CN" u="sng" dirty="0">
                    <a:latin typeface="Cambria" panose="02040503050406030204" pitchFamily="18" charset="0"/>
                    <a:ea typeface="Cambria" panose="02040503050406030204" pitchFamily="18" charset="0"/>
                  </a:rPr>
                  <a:t>tangent line</a:t>
                </a:r>
                <a:r>
                  <a:rPr lang="en-US" altLang="zh-CN" dirty="0">
                    <a:latin typeface="Cambria" panose="02040503050406030204" pitchFamily="18" charset="0"/>
                    <a:ea typeface="Cambria" panose="02040503050406030204" pitchFamily="18" charset="0"/>
                  </a:rPr>
                  <a:t> (instantaneous rate of change) at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 </m:t>
                    </m:r>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endParaRPr lang="zh-CN" altLang="en-US"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369332"/>
              </a:xfrm>
              <a:prstGeom prst="rect">
                <a:avLst/>
              </a:prstGeom>
              <a:blipFill>
                <a:blip r:embed="rId3"/>
                <a:stretch>
                  <a:fillRect l="-526" t="-11475" b="-213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90C189B-2CD7-CA0A-1B92-7EA8A313486D}"/>
              </a:ext>
            </a:extLst>
          </p:cNvPr>
          <p:cNvPicPr>
            <a:picLocks noChangeAspect="1"/>
          </p:cNvPicPr>
          <p:nvPr/>
        </p:nvPicPr>
        <p:blipFill>
          <a:blip r:embed="rId4"/>
          <a:stretch>
            <a:fillRect/>
          </a:stretch>
        </p:blipFill>
        <p:spPr>
          <a:xfrm>
            <a:off x="4015510" y="2223941"/>
            <a:ext cx="2111232" cy="171666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52D7B9-A5FA-64EE-7D95-40F1C6E3F6AE}"/>
                  </a:ext>
                </a:extLst>
              </p:cNvPr>
              <p:cNvSpPr txBox="1"/>
              <p:nvPr/>
            </p:nvSpPr>
            <p:spPr>
              <a:xfrm>
                <a:off x="4724762" y="2039275"/>
                <a:ext cx="69272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0" dirty="0" smtClean="0">
                          <a:latin typeface="Cambria Math" panose="02040503050406030204" pitchFamily="18" charset="0"/>
                          <a:ea typeface="Cambria"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E452D7B9-A5FA-64EE-7D95-40F1C6E3F6AE}"/>
                  </a:ext>
                </a:extLst>
              </p:cNvPr>
              <p:cNvSpPr txBox="1">
                <a:spLocks noRot="1" noChangeAspect="1" noMove="1" noResize="1" noEditPoints="1" noAdjustHandles="1" noChangeArrowheads="1" noChangeShapeType="1" noTextEdit="1"/>
              </p:cNvSpPr>
              <p:nvPr/>
            </p:nvSpPr>
            <p:spPr>
              <a:xfrm>
                <a:off x="4724762" y="2039275"/>
                <a:ext cx="69272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C5BD7F-72F3-6474-F356-E0AF8DCBB521}"/>
                  </a:ext>
                </a:extLst>
              </p:cNvPr>
              <p:cNvSpPr txBox="1"/>
              <p:nvPr/>
            </p:nvSpPr>
            <p:spPr>
              <a:xfrm>
                <a:off x="5986319" y="3306782"/>
                <a:ext cx="218209"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ea typeface="Cambria" panose="02040503050406030204" pitchFamily="18" charset="0"/>
                        </a:rPr>
                        <m:t>𝑥</m:t>
                      </m:r>
                    </m:oMath>
                  </m:oMathPara>
                </a14:m>
                <a:endParaRPr lang="zh-CN" altLang="en-US" dirty="0"/>
              </a:p>
            </p:txBody>
          </p:sp>
        </mc:Choice>
        <mc:Fallback xmlns="">
          <p:sp>
            <p:nvSpPr>
              <p:cNvPr id="7" name="文本框 6">
                <a:extLst>
                  <a:ext uri="{FF2B5EF4-FFF2-40B4-BE49-F238E27FC236}">
                    <a16:creationId xmlns:a16="http://schemas.microsoft.com/office/drawing/2014/main" id="{C1C5BD7F-72F3-6474-F356-E0AF8DCBB521}"/>
                  </a:ext>
                </a:extLst>
              </p:cNvPr>
              <p:cNvSpPr txBox="1">
                <a:spLocks noRot="1" noChangeAspect="1" noMove="1" noResize="1" noEditPoints="1" noAdjustHandles="1" noChangeArrowheads="1" noChangeShapeType="1" noTextEdit="1"/>
              </p:cNvSpPr>
              <p:nvPr/>
            </p:nvSpPr>
            <p:spPr>
              <a:xfrm>
                <a:off x="5986319" y="3306782"/>
                <a:ext cx="218209" cy="369332"/>
              </a:xfrm>
              <a:prstGeom prst="rect">
                <a:avLst/>
              </a:prstGeom>
              <a:blipFill>
                <a:blip r:embed="rId6"/>
                <a:stretch>
                  <a:fillRect r="-25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458276F-78A5-AB41-7F43-8963379425A5}"/>
              </a:ext>
            </a:extLst>
          </p:cNvPr>
          <p:cNvSpPr txBox="1"/>
          <p:nvPr/>
        </p:nvSpPr>
        <p:spPr>
          <a:xfrm>
            <a:off x="6167582" y="2943782"/>
            <a:ext cx="1745674" cy="369332"/>
          </a:xfrm>
          <a:prstGeom prst="rect">
            <a:avLst/>
          </a:prstGeom>
          <a:solidFill>
            <a:schemeClr val="bg1"/>
          </a:solidFill>
        </p:spPr>
        <p:txBody>
          <a:bodyPr wrap="square">
            <a:spAutoFit/>
          </a:bodyPr>
          <a:lstStyle/>
          <a:p>
            <a:r>
              <a:rPr lang="en-US" altLang="zh-CN" dirty="0">
                <a:latin typeface="Cambria" panose="02040503050406030204" pitchFamily="18" charset="0"/>
                <a:ea typeface="Cambria" panose="02040503050406030204" pitchFamily="18" charset="0"/>
              </a:rPr>
              <a:t>Tangent line</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1A114C3-1687-2EB8-76B6-03B792CE9282}"/>
                  </a:ext>
                </a:extLst>
              </p:cNvPr>
              <p:cNvSpPr txBox="1"/>
              <p:nvPr/>
            </p:nvSpPr>
            <p:spPr>
              <a:xfrm>
                <a:off x="2938319" y="3940605"/>
                <a:ext cx="6096000" cy="6372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oMath>
                  </m:oMathPara>
                </a14:m>
                <a:endParaRPr lang="zh-CN" altLang="en-US" dirty="0"/>
              </a:p>
            </p:txBody>
          </p:sp>
        </mc:Choice>
        <mc:Fallback xmlns="">
          <p:sp>
            <p:nvSpPr>
              <p:cNvPr id="12" name="文本框 11">
                <a:extLst>
                  <a:ext uri="{FF2B5EF4-FFF2-40B4-BE49-F238E27FC236}">
                    <a16:creationId xmlns:a16="http://schemas.microsoft.com/office/drawing/2014/main" id="{81A114C3-1687-2EB8-76B6-03B792CE9282}"/>
                  </a:ext>
                </a:extLst>
              </p:cNvPr>
              <p:cNvSpPr txBox="1">
                <a:spLocks noRot="1" noChangeAspect="1" noMove="1" noResize="1" noEditPoints="1" noAdjustHandles="1" noChangeArrowheads="1" noChangeShapeType="1" noTextEdit="1"/>
              </p:cNvSpPr>
              <p:nvPr/>
            </p:nvSpPr>
            <p:spPr>
              <a:xfrm>
                <a:off x="2938319" y="3940605"/>
                <a:ext cx="6096000" cy="637226"/>
              </a:xfrm>
              <a:prstGeom prst="rect">
                <a:avLst/>
              </a:prstGeom>
              <a:blipFill>
                <a:blip r:embed="rId8"/>
                <a:stretch>
                  <a:fillRect/>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id="{7B1C07A2-6FCD-B8A7-5541-7A9214E61A9F}"/>
              </a:ext>
            </a:extLst>
          </p:cNvPr>
          <p:cNvSpPr>
            <a:spLocks noGrp="1"/>
          </p:cNvSpPr>
          <p:nvPr>
            <p:ph type="sldNum" sz="quarter" idx="12"/>
          </p:nvPr>
        </p:nvSpPr>
        <p:spPr/>
        <p:txBody>
          <a:bodyPr/>
          <a:lstStyle/>
          <a:p>
            <a:fld id="{4E6027E7-B534-4FEF-91D5-95DA47CFDE45}" type="slidenum">
              <a:rPr lang="zh-CN" altLang="en-US" smtClean="0"/>
              <a:t>53</a:t>
            </a:fld>
            <a:endParaRPr lang="zh-CN" altLang="en-US"/>
          </a:p>
        </p:txBody>
      </p:sp>
    </p:spTree>
    <p:extLst>
      <p:ext uri="{BB962C8B-B14F-4D97-AF65-F5344CB8AC3E}">
        <p14:creationId xmlns:p14="http://schemas.microsoft.com/office/powerpoint/2010/main" val="1593816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are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Definition</a:t>
                </a:r>
                <a:r>
                  <a:rPr lang="en-US" altLang="zh-CN" dirty="0">
                    <a:latin typeface="Cambria" panose="02040503050406030204" pitchFamily="18" charset="0"/>
                    <a:ea typeface="Cambria" panose="02040503050406030204" pitchFamily="18" charset="0"/>
                  </a:rPr>
                  <a:t>: The derivative of </a:t>
                </a:r>
                <a14:m>
                  <m:oMath xmlns:m="http://schemas.openxmlformats.org/officeDocument/2006/math">
                    <m:r>
                      <a:rPr lang="en-US" altLang="zh-CN" b="0" i="1" smtClean="0">
                        <a:latin typeface="Cambria Math" panose="02040503050406030204" pitchFamily="18" charset="0"/>
                        <a:ea typeface="Cambria" panose="02040503050406030204" pitchFamily="18" charset="0"/>
                      </a:rPr>
                      <m:t>𝑓</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𝑥</m:t>
                    </m:r>
                    <m:r>
                      <a:rPr lang="en-US" altLang="zh-CN" b="0" i="1" smtClean="0">
                        <a:latin typeface="Cambria Math" panose="02040503050406030204" pitchFamily="18" charset="0"/>
                        <a:ea typeface="Cambria" panose="02040503050406030204" pitchFamily="18" charset="0"/>
                      </a:rPr>
                      <m:t>)</m:t>
                    </m:r>
                  </m:oMath>
                </a14:m>
                <a:r>
                  <a:rPr lang="zh-CN" altLang="en-US" dirty="0">
                    <a:latin typeface="Cambria" panose="02040503050406030204" pitchFamily="18" charset="0"/>
                    <a:ea typeface="Cambria" panose="02040503050406030204" pitchFamily="18" charset="0"/>
                  </a:rPr>
                  <a:t> </a:t>
                </a:r>
                <a:r>
                  <a:rPr lang="en-US" altLang="zh-CN" dirty="0">
                    <a:latin typeface="Cambria" panose="02040503050406030204" pitchFamily="18" charset="0"/>
                    <a:ea typeface="Cambria" panose="02040503050406030204" pitchFamily="18" charset="0"/>
                  </a:rPr>
                  <a:t>is the slope of </a:t>
                </a:r>
                <a:r>
                  <a:rPr lang="en-US" altLang="zh-CN" u="sng" dirty="0">
                    <a:latin typeface="Cambria" panose="02040503050406030204" pitchFamily="18" charset="0"/>
                    <a:ea typeface="Cambria" panose="02040503050406030204" pitchFamily="18" charset="0"/>
                  </a:rPr>
                  <a:t>tangent line</a:t>
                </a:r>
                <a:r>
                  <a:rPr lang="en-US" altLang="zh-CN" dirty="0">
                    <a:latin typeface="Cambria" panose="02040503050406030204" pitchFamily="18" charset="0"/>
                    <a:ea typeface="Cambria" panose="02040503050406030204" pitchFamily="18" charset="0"/>
                  </a:rPr>
                  <a:t> (instantaneous rate of change) at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 </m:t>
                    </m:r>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endParaRPr lang="zh-CN" altLang="en-US"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369332"/>
              </a:xfrm>
              <a:prstGeom prst="rect">
                <a:avLst/>
              </a:prstGeom>
              <a:blipFill>
                <a:blip r:embed="rId3"/>
                <a:stretch>
                  <a:fillRect l="-526" t="-11475" b="-213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90C189B-2CD7-CA0A-1B92-7EA8A313486D}"/>
              </a:ext>
            </a:extLst>
          </p:cNvPr>
          <p:cNvPicPr>
            <a:picLocks noChangeAspect="1"/>
          </p:cNvPicPr>
          <p:nvPr/>
        </p:nvPicPr>
        <p:blipFill>
          <a:blip r:embed="rId4"/>
          <a:stretch>
            <a:fillRect/>
          </a:stretch>
        </p:blipFill>
        <p:spPr>
          <a:xfrm>
            <a:off x="4015510" y="2223941"/>
            <a:ext cx="2111232" cy="171666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52D7B9-A5FA-64EE-7D95-40F1C6E3F6AE}"/>
                  </a:ext>
                </a:extLst>
              </p:cNvPr>
              <p:cNvSpPr txBox="1"/>
              <p:nvPr/>
            </p:nvSpPr>
            <p:spPr>
              <a:xfrm>
                <a:off x="4724762" y="2039275"/>
                <a:ext cx="69272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0" dirty="0" smtClean="0">
                          <a:latin typeface="Cambria Math" panose="02040503050406030204" pitchFamily="18" charset="0"/>
                          <a:ea typeface="Cambria"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E452D7B9-A5FA-64EE-7D95-40F1C6E3F6AE}"/>
                  </a:ext>
                </a:extLst>
              </p:cNvPr>
              <p:cNvSpPr txBox="1">
                <a:spLocks noRot="1" noChangeAspect="1" noMove="1" noResize="1" noEditPoints="1" noAdjustHandles="1" noChangeArrowheads="1" noChangeShapeType="1" noTextEdit="1"/>
              </p:cNvSpPr>
              <p:nvPr/>
            </p:nvSpPr>
            <p:spPr>
              <a:xfrm>
                <a:off x="4724762" y="2039275"/>
                <a:ext cx="69272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C5BD7F-72F3-6474-F356-E0AF8DCBB521}"/>
                  </a:ext>
                </a:extLst>
              </p:cNvPr>
              <p:cNvSpPr txBox="1"/>
              <p:nvPr/>
            </p:nvSpPr>
            <p:spPr>
              <a:xfrm>
                <a:off x="5986319" y="3306782"/>
                <a:ext cx="218209"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ea typeface="Cambria" panose="02040503050406030204" pitchFamily="18" charset="0"/>
                        </a:rPr>
                        <m:t>𝑥</m:t>
                      </m:r>
                    </m:oMath>
                  </m:oMathPara>
                </a14:m>
                <a:endParaRPr lang="zh-CN" altLang="en-US" dirty="0"/>
              </a:p>
            </p:txBody>
          </p:sp>
        </mc:Choice>
        <mc:Fallback xmlns="">
          <p:sp>
            <p:nvSpPr>
              <p:cNvPr id="7" name="文本框 6">
                <a:extLst>
                  <a:ext uri="{FF2B5EF4-FFF2-40B4-BE49-F238E27FC236}">
                    <a16:creationId xmlns:a16="http://schemas.microsoft.com/office/drawing/2014/main" id="{C1C5BD7F-72F3-6474-F356-E0AF8DCBB521}"/>
                  </a:ext>
                </a:extLst>
              </p:cNvPr>
              <p:cNvSpPr txBox="1">
                <a:spLocks noRot="1" noChangeAspect="1" noMove="1" noResize="1" noEditPoints="1" noAdjustHandles="1" noChangeArrowheads="1" noChangeShapeType="1" noTextEdit="1"/>
              </p:cNvSpPr>
              <p:nvPr/>
            </p:nvSpPr>
            <p:spPr>
              <a:xfrm>
                <a:off x="5986319" y="3306782"/>
                <a:ext cx="218209" cy="369332"/>
              </a:xfrm>
              <a:prstGeom prst="rect">
                <a:avLst/>
              </a:prstGeom>
              <a:blipFill>
                <a:blip r:embed="rId6"/>
                <a:stretch>
                  <a:fillRect r="-25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458276F-78A5-AB41-7F43-8963379425A5}"/>
              </a:ext>
            </a:extLst>
          </p:cNvPr>
          <p:cNvSpPr txBox="1"/>
          <p:nvPr/>
        </p:nvSpPr>
        <p:spPr>
          <a:xfrm>
            <a:off x="6167582" y="2943782"/>
            <a:ext cx="1745674" cy="369332"/>
          </a:xfrm>
          <a:prstGeom prst="rect">
            <a:avLst/>
          </a:prstGeom>
          <a:solidFill>
            <a:schemeClr val="bg1"/>
          </a:solidFill>
        </p:spPr>
        <p:txBody>
          <a:bodyPr wrap="square">
            <a:spAutoFit/>
          </a:bodyPr>
          <a:lstStyle/>
          <a:p>
            <a:r>
              <a:rPr lang="en-US" altLang="zh-CN" dirty="0">
                <a:latin typeface="Cambria" panose="02040503050406030204" pitchFamily="18" charset="0"/>
                <a:ea typeface="Cambria" panose="02040503050406030204" pitchFamily="18" charset="0"/>
              </a:rPr>
              <a:t>Tangent line</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172A180-5A49-20DE-F643-0F19110ECB95}"/>
                  </a:ext>
                </a:extLst>
              </p:cNvPr>
              <p:cNvSpPr txBox="1"/>
              <p:nvPr/>
            </p:nvSpPr>
            <p:spPr>
              <a:xfrm>
                <a:off x="5986319" y="5203520"/>
                <a:ext cx="5367481" cy="646331"/>
              </a:xfrm>
              <a:prstGeom prst="rect">
                <a:avLst/>
              </a:prstGeom>
              <a:noFill/>
            </p:spPr>
            <p:txBody>
              <a:bodyPr wrap="square">
                <a:spAutoFit/>
              </a:bodyPr>
              <a:lstStyle/>
              <a:p>
                <a:r>
                  <a:rPr lang="en-US" altLang="zh-CN" sz="1800" dirty="0">
                    <a:effectLst/>
                    <a:latin typeface="Cambria" panose="02040503050406030204" pitchFamily="18" charset="0"/>
                    <a:ea typeface="Cambria" panose="02040503050406030204" pitchFamily="18" charset="0"/>
                  </a:rPr>
                  <a:t>Also written as: </a:t>
                </a:r>
                <a14:m>
                  <m:oMath xmlns:m="http://schemas.openxmlformats.org/officeDocument/2006/math">
                    <m:r>
                      <a:rPr lang="en-US" altLang="zh-CN" sz="1800" b="0" i="1" smtClean="0">
                        <a:effectLst/>
                        <a:latin typeface="Cambria Math" panose="02040503050406030204" pitchFamily="18" charset="0"/>
                        <a:ea typeface="Calibri" panose="020F0502020204030204" pitchFamily="34" charset="-128"/>
                      </a:rPr>
                      <m:t>𝑑𝑦</m:t>
                    </m:r>
                    <m:r>
                      <a:rPr lang="en-US" altLang="zh-CN" sz="1800" b="0" i="1" smtClean="0">
                        <a:effectLst/>
                        <a:latin typeface="Cambria Math" panose="02040503050406030204" pitchFamily="18" charset="0"/>
                        <a:ea typeface="Calibri" panose="020F0502020204030204" pitchFamily="34" charset="-128"/>
                      </a:rPr>
                      <m:t>=</m:t>
                    </m:r>
                    <m:r>
                      <a:rPr lang="en-US" altLang="zh-CN" sz="1800" b="0" i="1" smtClean="0">
                        <a:effectLst/>
                        <a:latin typeface="Cambria Math" panose="02040503050406030204" pitchFamily="18" charset="0"/>
                        <a:ea typeface="Calibri" panose="020F0502020204030204" pitchFamily="34" charset="-128"/>
                      </a:rPr>
                      <m:t>2</m:t>
                    </m:r>
                    <m:r>
                      <a:rPr lang="en-US" altLang="zh-CN" sz="1800" b="0" i="1" smtClean="0">
                        <a:effectLst/>
                        <a:latin typeface="Cambria Math" panose="02040503050406030204" pitchFamily="18" charset="0"/>
                        <a:ea typeface="Calibri" panose="020F0502020204030204" pitchFamily="34" charset="-128"/>
                      </a:rPr>
                      <m:t>𝑥𝑑𝑥</m:t>
                    </m:r>
                  </m:oMath>
                </a14:m>
                <a:r>
                  <a:rPr lang="zh-CN" altLang="en-US"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(the differential </a:t>
                </a:r>
                <a14:m>
                  <m:oMath xmlns:m="http://schemas.openxmlformats.org/officeDocument/2006/math">
                    <m:r>
                      <a:rPr lang="en-US" altLang="zh-CN" i="1" dirty="0" smtClean="0">
                        <a:latin typeface="Cambria Math" panose="02040503050406030204" pitchFamily="18" charset="0"/>
                        <a:ea typeface="Cambria" panose="02040503050406030204" pitchFamily="18" charset="0"/>
                      </a:rPr>
                      <m:t>𝑑𝑦</m:t>
                    </m:r>
                  </m:oMath>
                </a14:m>
                <a:r>
                  <a:rPr lang="en-US" altLang="zh-CN" dirty="0">
                    <a:latin typeface="Cambria" panose="02040503050406030204" pitchFamily="18" charset="0"/>
                    <a:ea typeface="Cambria" panose="02040503050406030204" pitchFamily="18" charset="0"/>
                  </a:rPr>
                  <a:t> in terms of the differential </a:t>
                </a:r>
                <a14:m>
                  <m:oMath xmlns:m="http://schemas.openxmlformats.org/officeDocument/2006/math">
                    <m:r>
                      <a:rPr lang="en-US" altLang="zh-CN" i="1" dirty="0" smtClean="0">
                        <a:latin typeface="Cambria Math" panose="02040503050406030204" pitchFamily="18" charset="0"/>
                        <a:ea typeface="Cambria" panose="02040503050406030204" pitchFamily="18" charset="0"/>
                      </a:rPr>
                      <m:t>𝑑𝑥</m:t>
                    </m:r>
                  </m:oMath>
                </a14:m>
                <a:r>
                  <a:rPr lang="en-US" altLang="zh-CN" dirty="0">
                    <a:latin typeface="Cambria" panose="02040503050406030204" pitchFamily="18" charset="0"/>
                    <a:ea typeface="Cambria" panose="02040503050406030204" pitchFamily="18" charset="0"/>
                  </a:rPr>
                  <a:t>)</a:t>
                </a:r>
                <a:endParaRPr lang="zh-CN" altLang="en-US" dirty="0">
                  <a:latin typeface="Cambria" panose="02040503050406030204" pitchFamily="18" charset="0"/>
                </a:endParaRPr>
              </a:p>
            </p:txBody>
          </p:sp>
        </mc:Choice>
        <mc:Fallback xmlns="">
          <p:sp>
            <p:nvSpPr>
              <p:cNvPr id="10" name="文本框 9">
                <a:extLst>
                  <a:ext uri="{FF2B5EF4-FFF2-40B4-BE49-F238E27FC236}">
                    <a16:creationId xmlns:a16="http://schemas.microsoft.com/office/drawing/2014/main" id="{D172A180-5A49-20DE-F643-0F19110ECB95}"/>
                  </a:ext>
                </a:extLst>
              </p:cNvPr>
              <p:cNvSpPr txBox="1">
                <a:spLocks noRot="1" noChangeAspect="1" noMove="1" noResize="1" noEditPoints="1" noAdjustHandles="1" noChangeArrowheads="1" noChangeShapeType="1" noTextEdit="1"/>
              </p:cNvSpPr>
              <p:nvPr/>
            </p:nvSpPr>
            <p:spPr>
              <a:xfrm>
                <a:off x="5986319" y="5203520"/>
                <a:ext cx="5367481" cy="646331"/>
              </a:xfrm>
              <a:prstGeom prst="rect">
                <a:avLst/>
              </a:prstGeom>
              <a:blipFill>
                <a:blip r:embed="rId7"/>
                <a:stretch>
                  <a:fillRect l="-908" t="-6604" b="-13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1A114C3-1687-2EB8-76B6-03B792CE9282}"/>
                  </a:ext>
                </a:extLst>
              </p:cNvPr>
              <p:cNvSpPr txBox="1"/>
              <p:nvPr/>
            </p:nvSpPr>
            <p:spPr>
              <a:xfrm>
                <a:off x="2938319" y="3940605"/>
                <a:ext cx="6096000" cy="6372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oMath>
                  </m:oMathPara>
                </a14:m>
                <a:endParaRPr lang="zh-CN" altLang="en-US" dirty="0"/>
              </a:p>
            </p:txBody>
          </p:sp>
        </mc:Choice>
        <mc:Fallback xmlns="">
          <p:sp>
            <p:nvSpPr>
              <p:cNvPr id="12" name="文本框 11">
                <a:extLst>
                  <a:ext uri="{FF2B5EF4-FFF2-40B4-BE49-F238E27FC236}">
                    <a16:creationId xmlns:a16="http://schemas.microsoft.com/office/drawing/2014/main" id="{81A114C3-1687-2EB8-76B6-03B792CE9282}"/>
                  </a:ext>
                </a:extLst>
              </p:cNvPr>
              <p:cNvSpPr txBox="1">
                <a:spLocks noRot="1" noChangeAspect="1" noMove="1" noResize="1" noEditPoints="1" noAdjustHandles="1" noChangeArrowheads="1" noChangeShapeType="1" noTextEdit="1"/>
              </p:cNvSpPr>
              <p:nvPr/>
            </p:nvSpPr>
            <p:spPr>
              <a:xfrm>
                <a:off x="2938319" y="3940605"/>
                <a:ext cx="6096000" cy="63722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B88FB67-1B42-6596-D7DE-48B1767E9348}"/>
                  </a:ext>
                </a:extLst>
              </p:cNvPr>
              <p:cNvSpPr txBox="1"/>
              <p:nvPr/>
            </p:nvSpPr>
            <p:spPr>
              <a:xfrm>
                <a:off x="775855" y="4837809"/>
                <a:ext cx="4335318" cy="369332"/>
              </a:xfrm>
              <a:prstGeom prst="rect">
                <a:avLst/>
              </a:prstGeom>
              <a:noFill/>
            </p:spPr>
            <p:txBody>
              <a:bodyPr wrap="square">
                <a:spAutoFit/>
              </a:bodyPr>
              <a:lstStyle/>
              <a:p>
                <a:r>
                  <a:rPr lang="en-US" altLang="zh-CN" b="1" dirty="0"/>
                  <a:t>Example</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endParaRPr lang="zh-CN" altLang="en-US" dirty="0"/>
              </a:p>
            </p:txBody>
          </p:sp>
        </mc:Choice>
        <mc:Fallback xmlns="">
          <p:sp>
            <p:nvSpPr>
              <p:cNvPr id="13" name="文本框 12">
                <a:extLst>
                  <a:ext uri="{FF2B5EF4-FFF2-40B4-BE49-F238E27FC236}">
                    <a16:creationId xmlns:a16="http://schemas.microsoft.com/office/drawing/2014/main" id="{9B88FB67-1B42-6596-D7DE-48B1767E9348}"/>
                  </a:ext>
                </a:extLst>
              </p:cNvPr>
              <p:cNvSpPr txBox="1">
                <a:spLocks noRot="1" noChangeAspect="1" noMove="1" noResize="1" noEditPoints="1" noAdjustHandles="1" noChangeArrowheads="1" noChangeShapeType="1" noTextEdit="1"/>
              </p:cNvSpPr>
              <p:nvPr/>
            </p:nvSpPr>
            <p:spPr>
              <a:xfrm>
                <a:off x="775855" y="4837809"/>
                <a:ext cx="4335318" cy="369332"/>
              </a:xfrm>
              <a:prstGeom prst="rect">
                <a:avLst/>
              </a:prstGeom>
              <a:blipFill>
                <a:blip r:embed="rId9"/>
                <a:stretch>
                  <a:fillRect l="-112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0BF4A40-553B-3D30-8D72-9C118410E5AE}"/>
                  </a:ext>
                </a:extLst>
              </p:cNvPr>
              <p:cNvSpPr txBox="1"/>
              <p:nvPr/>
            </p:nvSpPr>
            <p:spPr>
              <a:xfrm>
                <a:off x="838200" y="5177231"/>
                <a:ext cx="5257800" cy="6726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0</m:t>
                              </m:r>
                            </m:lim>
                          </m:limLow>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func>
                    </m:oMath>
                  </m:oMathPara>
                </a14:m>
                <a:endParaRPr lang="zh-CN" altLang="en-US" dirty="0"/>
              </a:p>
            </p:txBody>
          </p:sp>
        </mc:Choice>
        <mc:Fallback xmlns="">
          <p:sp>
            <p:nvSpPr>
              <p:cNvPr id="15" name="文本框 14">
                <a:extLst>
                  <a:ext uri="{FF2B5EF4-FFF2-40B4-BE49-F238E27FC236}">
                    <a16:creationId xmlns:a16="http://schemas.microsoft.com/office/drawing/2014/main" id="{90BF4A40-553B-3D30-8D72-9C118410E5AE}"/>
                  </a:ext>
                </a:extLst>
              </p:cNvPr>
              <p:cNvSpPr txBox="1">
                <a:spLocks noRot="1" noChangeAspect="1" noMove="1" noResize="1" noEditPoints="1" noAdjustHandles="1" noChangeArrowheads="1" noChangeShapeType="1" noTextEdit="1"/>
              </p:cNvSpPr>
              <p:nvPr/>
            </p:nvSpPr>
            <p:spPr>
              <a:xfrm>
                <a:off x="838200" y="5177231"/>
                <a:ext cx="5257800" cy="672620"/>
              </a:xfrm>
              <a:prstGeom prst="rect">
                <a:avLst/>
              </a:prstGeom>
              <a:blipFill>
                <a:blip r:embed="rId10"/>
                <a:stretch>
                  <a:fillRect/>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id="{7B1C07A2-6FCD-B8A7-5541-7A9214E61A9F}"/>
              </a:ext>
            </a:extLst>
          </p:cNvPr>
          <p:cNvSpPr>
            <a:spLocks noGrp="1"/>
          </p:cNvSpPr>
          <p:nvPr>
            <p:ph type="sldNum" sz="quarter" idx="12"/>
          </p:nvPr>
        </p:nvSpPr>
        <p:spPr/>
        <p:txBody>
          <a:bodyPr/>
          <a:lstStyle/>
          <a:p>
            <a:fld id="{4E6027E7-B534-4FEF-91D5-95DA47CFDE45}" type="slidenum">
              <a:rPr lang="zh-CN" altLang="en-US" smtClean="0"/>
              <a:t>54</a:t>
            </a:fld>
            <a:endParaRPr lang="zh-CN" altLang="en-US"/>
          </a:p>
        </p:txBody>
      </p:sp>
    </p:spTree>
    <p:extLst>
      <p:ext uri="{BB962C8B-B14F-4D97-AF65-F5344CB8AC3E}">
        <p14:creationId xmlns:p14="http://schemas.microsoft.com/office/powerpoint/2010/main" val="2193257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What are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369332"/>
              </a:xfrm>
              <a:prstGeom prst="rect">
                <a:avLst/>
              </a:prstGeom>
              <a:noFill/>
            </p:spPr>
            <p:txBody>
              <a:bodyPr wrap="square">
                <a:spAutoFit/>
              </a:bodyPr>
              <a:lstStyle/>
              <a:p>
                <a:r>
                  <a:rPr lang="en-US" altLang="zh-CN" b="1" dirty="0">
                    <a:latin typeface="Cambria" panose="02040503050406030204" pitchFamily="18" charset="0"/>
                    <a:ea typeface="Cambria" panose="02040503050406030204" pitchFamily="18" charset="0"/>
                  </a:rPr>
                  <a:t>Definition</a:t>
                </a:r>
                <a:r>
                  <a:rPr lang="en-US" altLang="zh-CN" dirty="0">
                    <a:latin typeface="Cambria" panose="02040503050406030204" pitchFamily="18" charset="0"/>
                    <a:ea typeface="Cambria" panose="02040503050406030204" pitchFamily="18" charset="0"/>
                  </a:rPr>
                  <a:t>: The derivative of </a:t>
                </a:r>
                <a14:m>
                  <m:oMath xmlns:m="http://schemas.openxmlformats.org/officeDocument/2006/math">
                    <m:r>
                      <a:rPr lang="en-US" altLang="zh-CN" b="0" i="1" smtClean="0">
                        <a:latin typeface="Cambria Math" panose="02040503050406030204" pitchFamily="18" charset="0"/>
                        <a:ea typeface="Cambria" panose="02040503050406030204" pitchFamily="18" charset="0"/>
                      </a:rPr>
                      <m:t>𝑓</m:t>
                    </m:r>
                    <m:r>
                      <a:rPr lang="en-US" altLang="zh-CN" b="0" i="1" smtClean="0">
                        <a:latin typeface="Cambria Math" panose="02040503050406030204" pitchFamily="18" charset="0"/>
                        <a:ea typeface="Cambria" panose="02040503050406030204" pitchFamily="18" charset="0"/>
                      </a:rPr>
                      <m:t>(</m:t>
                    </m:r>
                    <m:r>
                      <a:rPr lang="en-US" altLang="zh-CN" b="0" i="1" smtClean="0">
                        <a:latin typeface="Cambria Math" panose="02040503050406030204" pitchFamily="18" charset="0"/>
                        <a:ea typeface="Cambria" panose="02040503050406030204" pitchFamily="18" charset="0"/>
                      </a:rPr>
                      <m:t>𝑥</m:t>
                    </m:r>
                    <m:r>
                      <a:rPr lang="en-US" altLang="zh-CN" b="0" i="1" smtClean="0">
                        <a:latin typeface="Cambria Math" panose="02040503050406030204" pitchFamily="18" charset="0"/>
                        <a:ea typeface="Cambria" panose="02040503050406030204" pitchFamily="18" charset="0"/>
                      </a:rPr>
                      <m:t>)</m:t>
                    </m:r>
                  </m:oMath>
                </a14:m>
                <a:r>
                  <a:rPr lang="zh-CN" altLang="en-US" dirty="0">
                    <a:latin typeface="Cambria" panose="02040503050406030204" pitchFamily="18" charset="0"/>
                    <a:ea typeface="Cambria" panose="02040503050406030204" pitchFamily="18" charset="0"/>
                  </a:rPr>
                  <a:t> </a:t>
                </a:r>
                <a:r>
                  <a:rPr lang="en-US" altLang="zh-CN" dirty="0">
                    <a:latin typeface="Cambria" panose="02040503050406030204" pitchFamily="18" charset="0"/>
                    <a:ea typeface="Cambria" panose="02040503050406030204" pitchFamily="18" charset="0"/>
                  </a:rPr>
                  <a:t>is the slope of </a:t>
                </a:r>
                <a:r>
                  <a:rPr lang="en-US" altLang="zh-CN" u="sng" dirty="0">
                    <a:latin typeface="Cambria" panose="02040503050406030204" pitchFamily="18" charset="0"/>
                    <a:ea typeface="Cambria" panose="02040503050406030204" pitchFamily="18" charset="0"/>
                  </a:rPr>
                  <a:t>tangent line</a:t>
                </a:r>
                <a:r>
                  <a:rPr lang="en-US" altLang="zh-CN" dirty="0">
                    <a:latin typeface="Cambria" panose="02040503050406030204" pitchFamily="18" charset="0"/>
                    <a:ea typeface="Cambria" panose="02040503050406030204" pitchFamily="18" charset="0"/>
                  </a:rPr>
                  <a:t> (instantaneous rate of change) at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 </m:t>
                    </m:r>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endParaRPr lang="zh-CN" altLang="en-US"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369332"/>
              </a:xfrm>
              <a:prstGeom prst="rect">
                <a:avLst/>
              </a:prstGeom>
              <a:blipFill>
                <a:blip r:embed="rId3"/>
                <a:stretch>
                  <a:fillRect l="-526" t="-11475" b="-213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90C189B-2CD7-CA0A-1B92-7EA8A313486D}"/>
              </a:ext>
            </a:extLst>
          </p:cNvPr>
          <p:cNvPicPr>
            <a:picLocks noChangeAspect="1"/>
          </p:cNvPicPr>
          <p:nvPr/>
        </p:nvPicPr>
        <p:blipFill>
          <a:blip r:embed="rId4"/>
          <a:stretch>
            <a:fillRect/>
          </a:stretch>
        </p:blipFill>
        <p:spPr>
          <a:xfrm>
            <a:off x="4015510" y="2223941"/>
            <a:ext cx="2111232" cy="171666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452D7B9-A5FA-64EE-7D95-40F1C6E3F6AE}"/>
                  </a:ext>
                </a:extLst>
              </p:cNvPr>
              <p:cNvSpPr txBox="1"/>
              <p:nvPr/>
            </p:nvSpPr>
            <p:spPr>
              <a:xfrm>
                <a:off x="4724762" y="2039275"/>
                <a:ext cx="692727"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r>
                        <a:rPr lang="en-US" altLang="zh-CN" b="0" i="1" dirty="0" smtClean="0">
                          <a:latin typeface="Cambria Math" panose="02040503050406030204" pitchFamily="18" charset="0"/>
                          <a:ea typeface="Cambria" panose="02040503050406030204" pitchFamily="18" charset="0"/>
                        </a:rPr>
                        <m:t>(</m:t>
                      </m:r>
                      <m:r>
                        <a:rPr lang="zh-CN" altLang="en-US" b="0" i="1" dirty="0" smtClean="0">
                          <a:latin typeface="Cambria Math" panose="02040503050406030204" pitchFamily="18" charset="0"/>
                          <a:ea typeface="Cambria" panose="02040503050406030204" pitchFamily="18" charset="0"/>
                        </a:rPr>
                        <m:t>𝑥</m:t>
                      </m:r>
                      <m:r>
                        <a:rPr lang="en-US" altLang="zh-CN" b="0" i="0" dirty="0" smtClean="0">
                          <a:latin typeface="Cambria Math" panose="02040503050406030204" pitchFamily="18" charset="0"/>
                          <a:ea typeface="Cambria"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E452D7B9-A5FA-64EE-7D95-40F1C6E3F6AE}"/>
                  </a:ext>
                </a:extLst>
              </p:cNvPr>
              <p:cNvSpPr txBox="1">
                <a:spLocks noRot="1" noChangeAspect="1" noMove="1" noResize="1" noEditPoints="1" noAdjustHandles="1" noChangeArrowheads="1" noChangeShapeType="1" noTextEdit="1"/>
              </p:cNvSpPr>
              <p:nvPr/>
            </p:nvSpPr>
            <p:spPr>
              <a:xfrm>
                <a:off x="4724762" y="2039275"/>
                <a:ext cx="69272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C5BD7F-72F3-6474-F356-E0AF8DCBB521}"/>
                  </a:ext>
                </a:extLst>
              </p:cNvPr>
              <p:cNvSpPr txBox="1"/>
              <p:nvPr/>
            </p:nvSpPr>
            <p:spPr>
              <a:xfrm>
                <a:off x="5986319" y="3306782"/>
                <a:ext cx="218209"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ea typeface="Cambria" panose="02040503050406030204" pitchFamily="18" charset="0"/>
                        </a:rPr>
                        <m:t>𝑥</m:t>
                      </m:r>
                    </m:oMath>
                  </m:oMathPara>
                </a14:m>
                <a:endParaRPr lang="zh-CN" altLang="en-US" dirty="0"/>
              </a:p>
            </p:txBody>
          </p:sp>
        </mc:Choice>
        <mc:Fallback xmlns="">
          <p:sp>
            <p:nvSpPr>
              <p:cNvPr id="7" name="文本框 6">
                <a:extLst>
                  <a:ext uri="{FF2B5EF4-FFF2-40B4-BE49-F238E27FC236}">
                    <a16:creationId xmlns:a16="http://schemas.microsoft.com/office/drawing/2014/main" id="{C1C5BD7F-72F3-6474-F356-E0AF8DCBB521}"/>
                  </a:ext>
                </a:extLst>
              </p:cNvPr>
              <p:cNvSpPr txBox="1">
                <a:spLocks noRot="1" noChangeAspect="1" noMove="1" noResize="1" noEditPoints="1" noAdjustHandles="1" noChangeArrowheads="1" noChangeShapeType="1" noTextEdit="1"/>
              </p:cNvSpPr>
              <p:nvPr/>
            </p:nvSpPr>
            <p:spPr>
              <a:xfrm>
                <a:off x="5986319" y="3306782"/>
                <a:ext cx="218209" cy="369332"/>
              </a:xfrm>
              <a:prstGeom prst="rect">
                <a:avLst/>
              </a:prstGeom>
              <a:blipFill>
                <a:blip r:embed="rId6"/>
                <a:stretch>
                  <a:fillRect r="-25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458276F-78A5-AB41-7F43-8963379425A5}"/>
              </a:ext>
            </a:extLst>
          </p:cNvPr>
          <p:cNvSpPr txBox="1"/>
          <p:nvPr/>
        </p:nvSpPr>
        <p:spPr>
          <a:xfrm>
            <a:off x="6167582" y="2943782"/>
            <a:ext cx="1745674" cy="369332"/>
          </a:xfrm>
          <a:prstGeom prst="rect">
            <a:avLst/>
          </a:prstGeom>
          <a:solidFill>
            <a:schemeClr val="bg1"/>
          </a:solidFill>
        </p:spPr>
        <p:txBody>
          <a:bodyPr wrap="square">
            <a:spAutoFit/>
          </a:bodyPr>
          <a:lstStyle/>
          <a:p>
            <a:r>
              <a:rPr lang="en-US" altLang="zh-CN" dirty="0">
                <a:latin typeface="Cambria" panose="02040503050406030204" pitchFamily="18" charset="0"/>
                <a:ea typeface="Cambria" panose="02040503050406030204" pitchFamily="18" charset="0"/>
              </a:rPr>
              <a:t>Tangent line</a:t>
            </a:r>
            <a:endParaRPr lang="zh-CN"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172A180-5A49-20DE-F643-0F19110ECB95}"/>
                  </a:ext>
                </a:extLst>
              </p:cNvPr>
              <p:cNvSpPr txBox="1"/>
              <p:nvPr/>
            </p:nvSpPr>
            <p:spPr>
              <a:xfrm>
                <a:off x="5986319" y="5203520"/>
                <a:ext cx="5367481" cy="646331"/>
              </a:xfrm>
              <a:prstGeom prst="rect">
                <a:avLst/>
              </a:prstGeom>
              <a:noFill/>
            </p:spPr>
            <p:txBody>
              <a:bodyPr wrap="square">
                <a:spAutoFit/>
              </a:bodyPr>
              <a:lstStyle/>
              <a:p>
                <a:r>
                  <a:rPr lang="en-US" altLang="zh-CN" sz="1800" dirty="0">
                    <a:effectLst/>
                    <a:latin typeface="Cambria" panose="02040503050406030204" pitchFamily="18" charset="0"/>
                    <a:ea typeface="Cambria" panose="02040503050406030204" pitchFamily="18" charset="0"/>
                  </a:rPr>
                  <a:t>Also written as: </a:t>
                </a:r>
                <a14:m>
                  <m:oMath xmlns:m="http://schemas.openxmlformats.org/officeDocument/2006/math">
                    <m:r>
                      <a:rPr lang="en-US" altLang="zh-CN" sz="1800" b="0" i="1" smtClean="0">
                        <a:effectLst/>
                        <a:latin typeface="Cambria Math" panose="02040503050406030204" pitchFamily="18" charset="0"/>
                        <a:ea typeface="Calibri" panose="020F0502020204030204" pitchFamily="34" charset="-128"/>
                      </a:rPr>
                      <m:t>𝑑𝑦</m:t>
                    </m:r>
                    <m:r>
                      <a:rPr lang="en-US" altLang="zh-CN" sz="1800" b="0" i="1" smtClean="0">
                        <a:effectLst/>
                        <a:latin typeface="Cambria Math" panose="02040503050406030204" pitchFamily="18" charset="0"/>
                        <a:ea typeface="Calibri" panose="020F0502020204030204" pitchFamily="34" charset="-128"/>
                      </a:rPr>
                      <m:t>=</m:t>
                    </m:r>
                    <m:r>
                      <a:rPr lang="en-US" altLang="zh-CN" sz="1800" b="0" i="1" smtClean="0">
                        <a:effectLst/>
                        <a:latin typeface="Cambria Math" panose="02040503050406030204" pitchFamily="18" charset="0"/>
                        <a:ea typeface="Calibri" panose="020F0502020204030204" pitchFamily="34" charset="-128"/>
                      </a:rPr>
                      <m:t>2</m:t>
                    </m:r>
                    <m:r>
                      <a:rPr lang="en-US" altLang="zh-CN" sz="1800" b="0" i="1" smtClean="0">
                        <a:effectLst/>
                        <a:latin typeface="Cambria Math" panose="02040503050406030204" pitchFamily="18" charset="0"/>
                        <a:ea typeface="Calibri" panose="020F0502020204030204" pitchFamily="34" charset="-128"/>
                      </a:rPr>
                      <m:t>𝑥𝑑𝑥</m:t>
                    </m:r>
                  </m:oMath>
                </a14:m>
                <a:r>
                  <a:rPr lang="zh-CN" altLang="en-US" dirty="0">
                    <a:latin typeface="Cambria" panose="02040503050406030204" pitchFamily="18" charset="0"/>
                  </a:rPr>
                  <a:t> </a:t>
                </a:r>
                <a:r>
                  <a:rPr lang="en-US" altLang="zh-CN" dirty="0">
                    <a:latin typeface="Cambria" panose="02040503050406030204" pitchFamily="18" charset="0"/>
                    <a:ea typeface="Cambria" panose="02040503050406030204" pitchFamily="18" charset="0"/>
                  </a:rPr>
                  <a:t>(the differential </a:t>
                </a:r>
                <a14:m>
                  <m:oMath xmlns:m="http://schemas.openxmlformats.org/officeDocument/2006/math">
                    <m:r>
                      <a:rPr lang="en-US" altLang="zh-CN" i="1" dirty="0" smtClean="0">
                        <a:latin typeface="Cambria Math" panose="02040503050406030204" pitchFamily="18" charset="0"/>
                        <a:ea typeface="Cambria" panose="02040503050406030204" pitchFamily="18" charset="0"/>
                      </a:rPr>
                      <m:t>𝑑𝑦</m:t>
                    </m:r>
                  </m:oMath>
                </a14:m>
                <a:r>
                  <a:rPr lang="en-US" altLang="zh-CN" dirty="0">
                    <a:latin typeface="Cambria" panose="02040503050406030204" pitchFamily="18" charset="0"/>
                    <a:ea typeface="Cambria" panose="02040503050406030204" pitchFamily="18" charset="0"/>
                  </a:rPr>
                  <a:t> in terms of the differential </a:t>
                </a:r>
                <a14:m>
                  <m:oMath xmlns:m="http://schemas.openxmlformats.org/officeDocument/2006/math">
                    <m:r>
                      <a:rPr lang="en-US" altLang="zh-CN" i="1" dirty="0" smtClean="0">
                        <a:latin typeface="Cambria Math" panose="02040503050406030204" pitchFamily="18" charset="0"/>
                        <a:ea typeface="Cambria" panose="02040503050406030204" pitchFamily="18" charset="0"/>
                      </a:rPr>
                      <m:t>𝑑𝑥</m:t>
                    </m:r>
                  </m:oMath>
                </a14:m>
                <a:r>
                  <a:rPr lang="en-US" altLang="zh-CN" dirty="0">
                    <a:latin typeface="Cambria" panose="02040503050406030204" pitchFamily="18" charset="0"/>
                    <a:ea typeface="Cambria" panose="02040503050406030204" pitchFamily="18" charset="0"/>
                  </a:rPr>
                  <a:t>)</a:t>
                </a:r>
                <a:endParaRPr lang="zh-CN" altLang="en-US" dirty="0">
                  <a:latin typeface="Cambria" panose="02040503050406030204" pitchFamily="18" charset="0"/>
                </a:endParaRPr>
              </a:p>
            </p:txBody>
          </p:sp>
        </mc:Choice>
        <mc:Fallback xmlns="">
          <p:sp>
            <p:nvSpPr>
              <p:cNvPr id="10" name="文本框 9">
                <a:extLst>
                  <a:ext uri="{FF2B5EF4-FFF2-40B4-BE49-F238E27FC236}">
                    <a16:creationId xmlns:a16="http://schemas.microsoft.com/office/drawing/2014/main" id="{D172A180-5A49-20DE-F643-0F19110ECB95}"/>
                  </a:ext>
                </a:extLst>
              </p:cNvPr>
              <p:cNvSpPr txBox="1">
                <a:spLocks noRot="1" noChangeAspect="1" noMove="1" noResize="1" noEditPoints="1" noAdjustHandles="1" noChangeArrowheads="1" noChangeShapeType="1" noTextEdit="1"/>
              </p:cNvSpPr>
              <p:nvPr/>
            </p:nvSpPr>
            <p:spPr>
              <a:xfrm>
                <a:off x="5986319" y="5203520"/>
                <a:ext cx="5367481" cy="646331"/>
              </a:xfrm>
              <a:prstGeom prst="rect">
                <a:avLst/>
              </a:prstGeom>
              <a:blipFill>
                <a:blip r:embed="rId7"/>
                <a:stretch>
                  <a:fillRect l="-908" t="-6604" b="-13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1A114C3-1687-2EB8-76B6-03B792CE9282}"/>
                  </a:ext>
                </a:extLst>
              </p:cNvPr>
              <p:cNvSpPr txBox="1"/>
              <p:nvPr/>
            </p:nvSpPr>
            <p:spPr>
              <a:xfrm>
                <a:off x="2938319" y="3940605"/>
                <a:ext cx="6096000" cy="6372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oMath>
                  </m:oMathPara>
                </a14:m>
                <a:endParaRPr lang="zh-CN" altLang="en-US" dirty="0"/>
              </a:p>
            </p:txBody>
          </p:sp>
        </mc:Choice>
        <mc:Fallback xmlns="">
          <p:sp>
            <p:nvSpPr>
              <p:cNvPr id="12" name="文本框 11">
                <a:extLst>
                  <a:ext uri="{FF2B5EF4-FFF2-40B4-BE49-F238E27FC236}">
                    <a16:creationId xmlns:a16="http://schemas.microsoft.com/office/drawing/2014/main" id="{81A114C3-1687-2EB8-76B6-03B792CE9282}"/>
                  </a:ext>
                </a:extLst>
              </p:cNvPr>
              <p:cNvSpPr txBox="1">
                <a:spLocks noRot="1" noChangeAspect="1" noMove="1" noResize="1" noEditPoints="1" noAdjustHandles="1" noChangeArrowheads="1" noChangeShapeType="1" noTextEdit="1"/>
              </p:cNvSpPr>
              <p:nvPr/>
            </p:nvSpPr>
            <p:spPr>
              <a:xfrm>
                <a:off x="2938319" y="3940605"/>
                <a:ext cx="6096000" cy="63722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B88FB67-1B42-6596-D7DE-48B1767E9348}"/>
                  </a:ext>
                </a:extLst>
              </p:cNvPr>
              <p:cNvSpPr txBox="1"/>
              <p:nvPr/>
            </p:nvSpPr>
            <p:spPr>
              <a:xfrm>
                <a:off x="775855" y="4837809"/>
                <a:ext cx="4335318" cy="369332"/>
              </a:xfrm>
              <a:prstGeom prst="rect">
                <a:avLst/>
              </a:prstGeom>
              <a:noFill/>
            </p:spPr>
            <p:txBody>
              <a:bodyPr wrap="square">
                <a:spAutoFit/>
              </a:bodyPr>
              <a:lstStyle/>
              <a:p>
                <a:r>
                  <a:rPr lang="en-US" altLang="zh-CN" b="1" dirty="0"/>
                  <a:t>Example</a:t>
                </a:r>
                <a:r>
                  <a:rPr lang="en-US" altLang="zh-CN"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endParaRPr lang="zh-CN" altLang="en-US" dirty="0"/>
              </a:p>
            </p:txBody>
          </p:sp>
        </mc:Choice>
        <mc:Fallback xmlns="">
          <p:sp>
            <p:nvSpPr>
              <p:cNvPr id="13" name="文本框 12">
                <a:extLst>
                  <a:ext uri="{FF2B5EF4-FFF2-40B4-BE49-F238E27FC236}">
                    <a16:creationId xmlns:a16="http://schemas.microsoft.com/office/drawing/2014/main" id="{9B88FB67-1B42-6596-D7DE-48B1767E9348}"/>
                  </a:ext>
                </a:extLst>
              </p:cNvPr>
              <p:cNvSpPr txBox="1">
                <a:spLocks noRot="1" noChangeAspect="1" noMove="1" noResize="1" noEditPoints="1" noAdjustHandles="1" noChangeArrowheads="1" noChangeShapeType="1" noTextEdit="1"/>
              </p:cNvSpPr>
              <p:nvPr/>
            </p:nvSpPr>
            <p:spPr>
              <a:xfrm>
                <a:off x="775855" y="4837809"/>
                <a:ext cx="4335318" cy="369332"/>
              </a:xfrm>
              <a:prstGeom prst="rect">
                <a:avLst/>
              </a:prstGeom>
              <a:blipFill>
                <a:blip r:embed="rId9"/>
                <a:stretch>
                  <a:fillRect l="-112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0BF4A40-553B-3D30-8D72-9C118410E5AE}"/>
                  </a:ext>
                </a:extLst>
              </p:cNvPr>
              <p:cNvSpPr txBox="1"/>
              <p:nvPr/>
            </p:nvSpPr>
            <p:spPr>
              <a:xfrm>
                <a:off x="838200" y="5177231"/>
                <a:ext cx="5257800" cy="6726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lim>
                          </m:limLow>
                        </m:fName>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m:rPr>
                                  <m:sty m:val="p"/>
                                </m:rPr>
                                <a:rPr lang="en-US" altLang="zh-CN">
                                  <a:latin typeface="Cambria Math" panose="02040503050406030204" pitchFamily="18" charset="0"/>
                                </a:rPr>
                                <m:t>Δ</m:t>
                              </m:r>
                              <m:r>
                                <a:rPr lang="en-US" altLang="zh-CN" i="1">
                                  <a:latin typeface="Cambria Math" panose="02040503050406030204" pitchFamily="18" charset="0"/>
                                </a:rPr>
                                <m:t>𝑥</m:t>
                              </m:r>
                            </m:den>
                          </m:f>
                        </m:e>
                      </m:func>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m:rPr>
                                  <m:sty m:val="p"/>
                                </m:rPr>
                                <a:rPr lang="en-US" altLang="zh-CN">
                                  <a:latin typeface="Cambria Math" panose="02040503050406030204" pitchFamily="18" charset="0"/>
                                </a:rPr>
                                <m:t>Δ</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0</m:t>
                              </m:r>
                            </m:lim>
                          </m:limLow>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a:latin typeface="Cambria Math" panose="02040503050406030204" pitchFamily="18" charset="0"/>
                                </a:rPr>
                                <m:t>Δ</m:t>
                              </m:r>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func>
                    </m:oMath>
                  </m:oMathPara>
                </a14:m>
                <a:endParaRPr lang="zh-CN" altLang="en-US" dirty="0"/>
              </a:p>
            </p:txBody>
          </p:sp>
        </mc:Choice>
        <mc:Fallback xmlns="">
          <p:sp>
            <p:nvSpPr>
              <p:cNvPr id="15" name="文本框 14">
                <a:extLst>
                  <a:ext uri="{FF2B5EF4-FFF2-40B4-BE49-F238E27FC236}">
                    <a16:creationId xmlns:a16="http://schemas.microsoft.com/office/drawing/2014/main" id="{90BF4A40-553B-3D30-8D72-9C118410E5AE}"/>
                  </a:ext>
                </a:extLst>
              </p:cNvPr>
              <p:cNvSpPr txBox="1">
                <a:spLocks noRot="1" noChangeAspect="1" noMove="1" noResize="1" noEditPoints="1" noAdjustHandles="1" noChangeArrowheads="1" noChangeShapeType="1" noTextEdit="1"/>
              </p:cNvSpPr>
              <p:nvPr/>
            </p:nvSpPr>
            <p:spPr>
              <a:xfrm>
                <a:off x="838200" y="5177231"/>
                <a:ext cx="5257800" cy="6726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22B2184-85B8-0091-4B78-54C4A25D47FF}"/>
                  </a:ext>
                </a:extLst>
              </p:cNvPr>
              <p:cNvSpPr txBox="1"/>
              <p:nvPr/>
            </p:nvSpPr>
            <p:spPr>
              <a:xfrm>
                <a:off x="838200" y="6004607"/>
                <a:ext cx="9546937" cy="369332"/>
              </a:xfrm>
              <a:prstGeom prst="rect">
                <a:avLst/>
              </a:prstGeom>
              <a:solidFill>
                <a:schemeClr val="accent6">
                  <a:lumMod val="20000"/>
                  <a:lumOff val="80000"/>
                </a:schemeClr>
              </a:solidFill>
            </p:spPr>
            <p:txBody>
              <a:bodyPr wrap="square">
                <a:spAutoFit/>
              </a:bodyPr>
              <a:lstStyle/>
              <a:p>
                <a:r>
                  <a:rPr lang="en-US" altLang="zh-CN" sz="1800" dirty="0">
                    <a:effectLst/>
                    <a:latin typeface="Cambria" panose="02040503050406030204" pitchFamily="18" charset="0"/>
                    <a:ea typeface="Cambria" panose="02040503050406030204" pitchFamily="18" charset="0"/>
                  </a:rPr>
                  <a:t>Used to estimate the </a:t>
                </a:r>
                <a:r>
                  <a:rPr lang="en-US" altLang="zh-CN" sz="1800" u="sng" dirty="0">
                    <a:effectLst/>
                    <a:latin typeface="Cambria" panose="02040503050406030204" pitchFamily="18" charset="0"/>
                    <a:ea typeface="Cambria" panose="02040503050406030204" pitchFamily="18" charset="0"/>
                  </a:rPr>
                  <a:t>output difference </a:t>
                </a:r>
                <a:r>
                  <a:rPr lang="el-GR" altLang="zh-CN" sz="1800" u="sng" dirty="0">
                    <a:effectLst/>
                    <a:latin typeface="Cambria" panose="02040503050406030204" pitchFamily="18" charset="0"/>
                    <a:ea typeface="Cambria" panose="02040503050406030204" pitchFamily="18" charset="0"/>
                  </a:rPr>
                  <a:t>Δ</a:t>
                </a:r>
                <a:r>
                  <a:rPr lang="en-US" altLang="zh-CN" sz="1800" u="sng" dirty="0">
                    <a:effectLst/>
                    <a:latin typeface="Cambria" panose="02040503050406030204" pitchFamily="18" charset="0"/>
                    <a:ea typeface="Cambria" panose="02040503050406030204" pitchFamily="18" charset="0"/>
                  </a:rPr>
                  <a:t>y</a:t>
                </a:r>
                <a:r>
                  <a:rPr lang="en-US" altLang="zh-CN" sz="1800" dirty="0">
                    <a:effectLst/>
                    <a:latin typeface="Cambria" panose="02040503050406030204" pitchFamily="18" charset="0"/>
                    <a:ea typeface="Cambria" panose="02040503050406030204" pitchFamily="18" charset="0"/>
                  </a:rPr>
                  <a:t> in terms of </a:t>
                </a:r>
                <a:r>
                  <a:rPr lang="en-US" altLang="zh-CN" sz="1800" u="sng" dirty="0">
                    <a:effectLst/>
                    <a:latin typeface="Cambria" panose="02040503050406030204" pitchFamily="18" charset="0"/>
                    <a:ea typeface="Cambria" panose="02040503050406030204" pitchFamily="18" charset="0"/>
                  </a:rPr>
                  <a:t>a small input difference </a:t>
                </a:r>
                <a14:m>
                  <m:oMath xmlns:m="http://schemas.openxmlformats.org/officeDocument/2006/math">
                    <m:r>
                      <m:rPr>
                        <m:sty m:val="p"/>
                      </m:rPr>
                      <a:rPr lang="en-US" altLang="zh-CN" u="sng" smtClean="0">
                        <a:latin typeface="Cambria Math" panose="02040503050406030204" pitchFamily="18" charset="0"/>
                      </a:rPr>
                      <m:t>Δ</m:t>
                    </m:r>
                    <m:r>
                      <a:rPr lang="en-US" altLang="zh-CN" i="1" u="sng">
                        <a:latin typeface="Cambria Math" panose="02040503050406030204" pitchFamily="18" charset="0"/>
                      </a:rPr>
                      <m:t>𝑥</m:t>
                    </m:r>
                  </m:oMath>
                </a14:m>
                <a:endParaRPr lang="zh-CN" altLang="en-US" u="sng" dirty="0">
                  <a:latin typeface="Cambria" panose="02040503050406030204" pitchFamily="18" charset="0"/>
                </a:endParaRPr>
              </a:p>
            </p:txBody>
          </p:sp>
        </mc:Choice>
        <mc:Fallback xmlns="">
          <p:sp>
            <p:nvSpPr>
              <p:cNvPr id="16" name="文本框 15">
                <a:extLst>
                  <a:ext uri="{FF2B5EF4-FFF2-40B4-BE49-F238E27FC236}">
                    <a16:creationId xmlns:a16="http://schemas.microsoft.com/office/drawing/2014/main" id="{022B2184-85B8-0091-4B78-54C4A25D47FF}"/>
                  </a:ext>
                </a:extLst>
              </p:cNvPr>
              <p:cNvSpPr txBox="1">
                <a:spLocks noRot="1" noChangeAspect="1" noMove="1" noResize="1" noEditPoints="1" noAdjustHandles="1" noChangeArrowheads="1" noChangeShapeType="1" noTextEdit="1"/>
              </p:cNvSpPr>
              <p:nvPr/>
            </p:nvSpPr>
            <p:spPr>
              <a:xfrm>
                <a:off x="838200" y="6004607"/>
                <a:ext cx="9546937" cy="369332"/>
              </a:xfrm>
              <a:prstGeom prst="rect">
                <a:avLst/>
              </a:prstGeom>
              <a:blipFill>
                <a:blip r:embed="rId11"/>
                <a:stretch>
                  <a:fillRect l="-575" t="-9836" b="-22951"/>
                </a:stretch>
              </a:blipFill>
            </p:spPr>
            <p:txBody>
              <a:bodyPr/>
              <a:lstStyle/>
              <a:p>
                <a:r>
                  <a:rPr lang="zh-CN" altLang="en-US">
                    <a:noFill/>
                  </a:rPr>
                  <a:t> </a:t>
                </a:r>
              </a:p>
            </p:txBody>
          </p:sp>
        </mc:Fallback>
      </mc:AlternateContent>
      <p:sp>
        <p:nvSpPr>
          <p:cNvPr id="17" name="灯片编号占位符 16">
            <a:extLst>
              <a:ext uri="{FF2B5EF4-FFF2-40B4-BE49-F238E27FC236}">
                <a16:creationId xmlns:a16="http://schemas.microsoft.com/office/drawing/2014/main" id="{7B1C07A2-6FCD-B8A7-5541-7A9214E61A9F}"/>
              </a:ext>
            </a:extLst>
          </p:cNvPr>
          <p:cNvSpPr>
            <a:spLocks noGrp="1"/>
          </p:cNvSpPr>
          <p:nvPr>
            <p:ph type="sldNum" sz="quarter" idx="12"/>
          </p:nvPr>
        </p:nvSpPr>
        <p:spPr/>
        <p:txBody>
          <a:bodyPr/>
          <a:lstStyle/>
          <a:p>
            <a:fld id="{4E6027E7-B534-4FEF-91D5-95DA47CFDE45}" type="slidenum">
              <a:rPr lang="zh-CN" altLang="en-US" smtClean="0"/>
              <a:t>55</a:t>
            </a:fld>
            <a:endParaRPr lang="zh-CN" altLang="en-US"/>
          </a:p>
        </p:txBody>
      </p:sp>
    </p:spTree>
    <p:extLst>
      <p:ext uri="{BB962C8B-B14F-4D97-AF65-F5344CB8AC3E}">
        <p14:creationId xmlns:p14="http://schemas.microsoft.com/office/powerpoint/2010/main" val="122710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1244315"/>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Single differentiable function:</a:t>
                </a:r>
              </a:p>
              <a:p>
                <a:r>
                  <a:rPr lang="en-US" altLang="zh-CN" dirty="0">
                    <a:latin typeface="Cambria" panose="02040503050406030204" pitchFamily="18" charset="0"/>
                    <a:ea typeface="Cambria" panose="02040503050406030204" pitchFamily="18" charset="0"/>
                  </a:rPr>
                  <a:t>For any constant </a:t>
                </a:r>
                <a:r>
                  <a:rPr lang="zh-CN" altLang="en-US" dirty="0">
                    <a:latin typeface="Cambria" panose="02040503050406030204" pitchFamily="18" charset="0"/>
                    <a:ea typeface="Cambria" panose="02040503050406030204" pitchFamily="18" charset="0"/>
                  </a:rPr>
                  <a:t>𝑐 </a:t>
                </a:r>
                <a:r>
                  <a:rPr lang="en-US" altLang="zh-CN" dirty="0">
                    <a:latin typeface="Cambria" panose="02040503050406030204" pitchFamily="18" charset="0"/>
                    <a:ea typeface="Cambria" panose="02040503050406030204" pitchFamily="18" charset="0"/>
                  </a:rPr>
                  <a:t>and any differentiable function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it satisfies the following equation:</a:t>
                </a: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𝑑𝑥</m:t>
                          </m:r>
                        </m:den>
                      </m:f>
                    </m:oMath>
                  </m:oMathPara>
                </a14:m>
                <a:endParaRPr lang="zh-CN" altLang="en-US" sz="1600"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1244315"/>
              </a:xfrm>
              <a:prstGeom prst="rect">
                <a:avLst/>
              </a:prstGeom>
              <a:blipFill>
                <a:blip r:embed="rId3"/>
                <a:stretch>
                  <a:fillRect l="-526" t="-2941"/>
                </a:stretch>
              </a:blipFill>
            </p:spPr>
            <p:txBody>
              <a:bodyPr/>
              <a:lstStyle/>
              <a:p>
                <a:r>
                  <a:rPr lang="zh-CN" altLang="en-US">
                    <a:noFill/>
                  </a:rPr>
                  <a:t> </a:t>
                </a:r>
              </a:p>
            </p:txBody>
          </p:sp>
        </mc:Fallback>
      </mc:AlternateContent>
      <p:sp>
        <p:nvSpPr>
          <p:cNvPr id="27" name="灯片编号占位符 26">
            <a:extLst>
              <a:ext uri="{FF2B5EF4-FFF2-40B4-BE49-F238E27FC236}">
                <a16:creationId xmlns:a16="http://schemas.microsoft.com/office/drawing/2014/main" id="{D66E14CC-321E-E85E-0DA6-FE3666CAFAFF}"/>
              </a:ext>
            </a:extLst>
          </p:cNvPr>
          <p:cNvSpPr>
            <a:spLocks noGrp="1"/>
          </p:cNvSpPr>
          <p:nvPr>
            <p:ph type="sldNum" sz="quarter" idx="12"/>
          </p:nvPr>
        </p:nvSpPr>
        <p:spPr/>
        <p:txBody>
          <a:bodyPr/>
          <a:lstStyle/>
          <a:p>
            <a:fld id="{4E6027E7-B534-4FEF-91D5-95DA47CFDE45}" type="slidenum">
              <a:rPr lang="zh-CN" altLang="en-US" smtClean="0"/>
              <a:t>56</a:t>
            </a:fld>
            <a:endParaRPr lang="zh-CN" altLang="en-US"/>
          </a:p>
        </p:txBody>
      </p:sp>
    </p:spTree>
    <p:extLst>
      <p:ext uri="{BB962C8B-B14F-4D97-AF65-F5344CB8AC3E}">
        <p14:creationId xmlns:p14="http://schemas.microsoft.com/office/powerpoint/2010/main" val="1335012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1244315"/>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Single differentiable function:</a:t>
                </a:r>
              </a:p>
              <a:p>
                <a:r>
                  <a:rPr lang="en-US" altLang="zh-CN" dirty="0">
                    <a:latin typeface="Cambria" panose="02040503050406030204" pitchFamily="18" charset="0"/>
                    <a:ea typeface="Cambria" panose="02040503050406030204" pitchFamily="18" charset="0"/>
                  </a:rPr>
                  <a:t>For any constant </a:t>
                </a:r>
                <a:r>
                  <a:rPr lang="zh-CN" altLang="en-US" dirty="0">
                    <a:latin typeface="Cambria" panose="02040503050406030204" pitchFamily="18" charset="0"/>
                    <a:ea typeface="Cambria" panose="02040503050406030204" pitchFamily="18" charset="0"/>
                  </a:rPr>
                  <a:t>𝑐 </a:t>
                </a:r>
                <a:r>
                  <a:rPr lang="en-US" altLang="zh-CN" dirty="0">
                    <a:latin typeface="Cambria" panose="02040503050406030204" pitchFamily="18" charset="0"/>
                    <a:ea typeface="Cambria" panose="02040503050406030204" pitchFamily="18" charset="0"/>
                  </a:rPr>
                  <a:t>and any differentiable function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it satisfies the following equation:</a:t>
                </a: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𝑑𝑥</m:t>
                          </m:r>
                        </m:den>
                      </m:f>
                    </m:oMath>
                  </m:oMathPara>
                </a14:m>
                <a:endParaRPr lang="zh-CN" altLang="en-US" sz="1600"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1244315"/>
              </a:xfrm>
              <a:prstGeom prst="rect">
                <a:avLst/>
              </a:prstGeom>
              <a:blipFill>
                <a:blip r:embed="rId3"/>
                <a:stretch>
                  <a:fillRect l="-526" t="-29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D11B11DA-838D-D94E-B6EE-AE06E61C75A3}"/>
              </a:ext>
            </a:extLst>
          </p:cNvPr>
          <p:cNvPicPr>
            <a:picLocks noChangeAspect="1"/>
          </p:cNvPicPr>
          <p:nvPr/>
        </p:nvPicPr>
        <p:blipFill>
          <a:blip r:embed="rId4"/>
          <a:stretch>
            <a:fillRect/>
          </a:stretch>
        </p:blipFill>
        <p:spPr>
          <a:xfrm>
            <a:off x="1106055" y="2907026"/>
            <a:ext cx="4086664" cy="2340841"/>
          </a:xfrm>
          <a:prstGeom prst="rect">
            <a:avLst/>
          </a:prstGeom>
        </p:spPr>
      </p:pic>
      <p:pic>
        <p:nvPicPr>
          <p:cNvPr id="23" name="图片 22">
            <a:extLst>
              <a:ext uri="{FF2B5EF4-FFF2-40B4-BE49-F238E27FC236}">
                <a16:creationId xmlns:a16="http://schemas.microsoft.com/office/drawing/2014/main" id="{3B91D0A4-2B02-8C81-EAA1-32049A666647}"/>
              </a:ext>
            </a:extLst>
          </p:cNvPr>
          <p:cNvPicPr>
            <a:picLocks noChangeAspect="1"/>
          </p:cNvPicPr>
          <p:nvPr/>
        </p:nvPicPr>
        <p:blipFill>
          <a:blip r:embed="rId5"/>
          <a:stretch>
            <a:fillRect/>
          </a:stretch>
        </p:blipFill>
        <p:spPr>
          <a:xfrm>
            <a:off x="1170711" y="5293793"/>
            <a:ext cx="3296690" cy="1442508"/>
          </a:xfrm>
          <a:prstGeom prst="rect">
            <a:avLst/>
          </a:prstGeom>
        </p:spPr>
      </p:pic>
      <p:sp>
        <p:nvSpPr>
          <p:cNvPr id="25" name="矩形: 圆角 24">
            <a:extLst>
              <a:ext uri="{FF2B5EF4-FFF2-40B4-BE49-F238E27FC236}">
                <a16:creationId xmlns:a16="http://schemas.microsoft.com/office/drawing/2014/main" id="{B86D78E8-F086-D442-11E8-A86B63C9AA0F}"/>
              </a:ext>
            </a:extLst>
          </p:cNvPr>
          <p:cNvSpPr/>
          <p:nvPr/>
        </p:nvSpPr>
        <p:spPr>
          <a:xfrm>
            <a:off x="914400" y="2842238"/>
            <a:ext cx="4433455" cy="3894063"/>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sp>
        <p:nvSpPr>
          <p:cNvPr id="27" name="灯片编号占位符 26">
            <a:extLst>
              <a:ext uri="{FF2B5EF4-FFF2-40B4-BE49-F238E27FC236}">
                <a16:creationId xmlns:a16="http://schemas.microsoft.com/office/drawing/2014/main" id="{D66E14CC-321E-E85E-0DA6-FE3666CAFAFF}"/>
              </a:ext>
            </a:extLst>
          </p:cNvPr>
          <p:cNvSpPr>
            <a:spLocks noGrp="1"/>
          </p:cNvSpPr>
          <p:nvPr>
            <p:ph type="sldNum" sz="quarter" idx="12"/>
          </p:nvPr>
        </p:nvSpPr>
        <p:spPr/>
        <p:txBody>
          <a:bodyPr/>
          <a:lstStyle/>
          <a:p>
            <a:fld id="{4E6027E7-B534-4FEF-91D5-95DA47CFDE45}" type="slidenum">
              <a:rPr lang="zh-CN" altLang="en-US" smtClean="0"/>
              <a:t>57</a:t>
            </a:fld>
            <a:endParaRPr lang="zh-CN" altLang="en-US"/>
          </a:p>
        </p:txBody>
      </p:sp>
    </p:spTree>
    <p:extLst>
      <p:ext uri="{BB962C8B-B14F-4D97-AF65-F5344CB8AC3E}">
        <p14:creationId xmlns:p14="http://schemas.microsoft.com/office/powerpoint/2010/main" val="1835506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38200" y="1597923"/>
                <a:ext cx="10439400" cy="1244315"/>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Single differentiable function:</a:t>
                </a:r>
              </a:p>
              <a:p>
                <a:r>
                  <a:rPr lang="en-US" altLang="zh-CN" dirty="0">
                    <a:latin typeface="Cambria" panose="02040503050406030204" pitchFamily="18" charset="0"/>
                    <a:ea typeface="Cambria" panose="02040503050406030204" pitchFamily="18" charset="0"/>
                  </a:rPr>
                  <a:t>For any constant </a:t>
                </a:r>
                <a:r>
                  <a:rPr lang="zh-CN" altLang="en-US" dirty="0">
                    <a:latin typeface="Cambria" panose="02040503050406030204" pitchFamily="18" charset="0"/>
                    <a:ea typeface="Cambria" panose="02040503050406030204" pitchFamily="18" charset="0"/>
                  </a:rPr>
                  <a:t>𝑐 </a:t>
                </a:r>
                <a:r>
                  <a:rPr lang="en-US" altLang="zh-CN" dirty="0">
                    <a:latin typeface="Cambria" panose="02040503050406030204" pitchFamily="18" charset="0"/>
                    <a:ea typeface="Cambria" panose="02040503050406030204" pitchFamily="18" charset="0"/>
                  </a:rPr>
                  <a:t>and any differentiable function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it satisfies the following equation:</a:t>
                </a: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𝑑𝑥</m:t>
                          </m:r>
                        </m:den>
                      </m:f>
                    </m:oMath>
                  </m:oMathPara>
                </a14:m>
                <a:endParaRPr lang="zh-CN" altLang="en-US" sz="1600" dirty="0"/>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38200" y="1597923"/>
                <a:ext cx="10439400" cy="1244315"/>
              </a:xfrm>
              <a:prstGeom prst="rect">
                <a:avLst/>
              </a:prstGeom>
              <a:blipFill>
                <a:blip r:embed="rId3"/>
                <a:stretch>
                  <a:fillRect l="-526" t="-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525C508-27D9-55FA-68D2-6B215CB599B1}"/>
                  </a:ext>
                </a:extLst>
              </p:cNvPr>
              <p:cNvSpPr txBox="1"/>
              <p:nvPr/>
            </p:nvSpPr>
            <p:spPr>
              <a:xfrm>
                <a:off x="5650345" y="3250410"/>
                <a:ext cx="4832928" cy="58503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5</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3</m:t>
                                </m:r>
                              </m:sup>
                            </m:sSup>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15</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5" name="文本框 4">
                <a:extLst>
                  <a:ext uri="{FF2B5EF4-FFF2-40B4-BE49-F238E27FC236}">
                    <a16:creationId xmlns:a16="http://schemas.microsoft.com/office/drawing/2014/main" id="{8525C508-27D9-55FA-68D2-6B215CB599B1}"/>
                  </a:ext>
                </a:extLst>
              </p:cNvPr>
              <p:cNvSpPr txBox="1">
                <a:spLocks noRot="1" noChangeAspect="1" noMove="1" noResize="1" noEditPoints="1" noAdjustHandles="1" noChangeArrowheads="1" noChangeShapeType="1" noTextEdit="1"/>
              </p:cNvSpPr>
              <p:nvPr/>
            </p:nvSpPr>
            <p:spPr>
              <a:xfrm>
                <a:off x="5650345" y="3250410"/>
                <a:ext cx="4832928" cy="585032"/>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047D46E-5EDA-A87F-B479-C86131E67647}"/>
              </a:ext>
            </a:extLst>
          </p:cNvPr>
          <p:cNvSpPr txBox="1"/>
          <p:nvPr/>
        </p:nvSpPr>
        <p:spPr>
          <a:xfrm>
            <a:off x="5650344" y="2776543"/>
            <a:ext cx="3770745" cy="369332"/>
          </a:xfrm>
          <a:prstGeom prst="rect">
            <a:avLst/>
          </a:prstGeom>
          <a:noFill/>
        </p:spPr>
        <p:txBody>
          <a:bodyPr wrap="square">
            <a:spAutoFit/>
          </a:bodyPr>
          <a:lstStyle/>
          <a:p>
            <a:r>
              <a:rPr lang="en-US" altLang="zh-CN" b="1" dirty="0">
                <a:solidFill>
                  <a:schemeClr val="accent1">
                    <a:lumMod val="75000"/>
                  </a:schemeClr>
                </a:solidFill>
                <a:latin typeface="Calibri" panose="020F0502020204030204" pitchFamily="34" charset="-128"/>
                <a:ea typeface="Calibri" panose="020F0502020204030204" pitchFamily="34" charset="-128"/>
                <a:cs typeface="Calibri" panose="020F0502020204030204" pitchFamily="34" charset="-128"/>
              </a:rPr>
              <a:t>Examples:</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E552A3F-D8FE-B3CD-45DE-7C37B350C899}"/>
                  </a:ext>
                </a:extLst>
              </p:cNvPr>
              <p:cNvSpPr txBox="1"/>
              <p:nvPr/>
            </p:nvSpPr>
            <p:spPr>
              <a:xfrm>
                <a:off x="5650344" y="4581787"/>
                <a:ext cx="5821219" cy="66608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𝑥</m:t>
                                </m:r>
                              </m:sup>
                            </m:sSup>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sup>
                                    </m:sSup>
                                  </m:e>
                                </m:d>
                              </m:e>
                              <m:sup>
                                <m:r>
                                  <a:rPr lang="en-US" altLang="zh-CN" sz="2000" b="0" i="1" smtClean="0">
                                    <a:latin typeface="Cambria Math" panose="02040503050406030204" pitchFamily="18" charset="0"/>
                                  </a:rPr>
                                  <m:t>𝑥</m:t>
                                </m:r>
                              </m:sup>
                            </m:sSup>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𝑥</m:t>
                        </m:r>
                      </m:sup>
                    </m:sSup>
                    <m:r>
                      <m:rPr>
                        <m:sty m:val="p"/>
                      </m:rPr>
                      <a:rPr lang="en-US" altLang="zh-CN" sz="2000" b="0" i="0" smtClean="0">
                        <a:latin typeface="Cambria Math" panose="02040503050406030204" pitchFamily="18" charset="0"/>
                      </a:rPr>
                      <m:t>ln</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e</m:t>
                            </m:r>
                          </m:e>
                          <m:sup>
                            <m:r>
                              <a:rPr lang="en-US" altLang="zh-CN" sz="2000" b="0" i="1" smtClean="0">
                                <a:latin typeface="Cambria Math" panose="02040503050406030204" pitchFamily="18" charset="0"/>
                              </a:rPr>
                              <m:t>2</m:t>
                            </m:r>
                          </m:sup>
                        </m:sSup>
                      </m:e>
                    </m:d>
                    <m:r>
                      <a:rPr lang="en-US" altLang="zh-CN" sz="2000" b="0" i="0" smtClean="0">
                        <a:latin typeface="Cambria Math" panose="02040503050406030204" pitchFamily="18" charset="0"/>
                      </a:rPr>
                      <m:t>=−</m:t>
                    </m:r>
                    <m:r>
                      <a:rPr lang="en-US" altLang="zh-CN" sz="2000" b="0" i="0" smtClean="0">
                        <a:latin typeface="Cambria Math" panose="02040503050406030204" pitchFamily="18" charset="0"/>
                      </a:rPr>
                      <m:t>8</m:t>
                    </m:r>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e</m:t>
                        </m:r>
                      </m:e>
                      <m:sup>
                        <m:r>
                          <a:rPr lang="en-US" altLang="zh-CN" sz="2000" b="0" i="0" smtClean="0">
                            <a:latin typeface="Cambria Math" panose="02040503050406030204" pitchFamily="18" charset="0"/>
                          </a:rPr>
                          <m:t>2</m:t>
                        </m:r>
                        <m:r>
                          <m:rPr>
                            <m:sty m:val="p"/>
                          </m:rPr>
                          <a:rPr lang="en-US" altLang="zh-CN" sz="2000" b="0" i="0" smtClean="0">
                            <a:latin typeface="Cambria Math" panose="02040503050406030204" pitchFamily="18" charset="0"/>
                          </a:rPr>
                          <m:t>x</m:t>
                        </m:r>
                      </m:sup>
                    </m:sSup>
                  </m:oMath>
                </a14:m>
                <a:endParaRPr lang="zh-CN" altLang="en-US" sz="2000" dirty="0"/>
              </a:p>
            </p:txBody>
          </p:sp>
        </mc:Choice>
        <mc:Fallback xmlns="">
          <p:sp>
            <p:nvSpPr>
              <p:cNvPr id="14" name="文本框 13">
                <a:extLst>
                  <a:ext uri="{FF2B5EF4-FFF2-40B4-BE49-F238E27FC236}">
                    <a16:creationId xmlns:a16="http://schemas.microsoft.com/office/drawing/2014/main" id="{7E552A3F-D8FE-B3CD-45DE-7C37B350C899}"/>
                  </a:ext>
                </a:extLst>
              </p:cNvPr>
              <p:cNvSpPr txBox="1">
                <a:spLocks noRot="1" noChangeAspect="1" noMove="1" noResize="1" noEditPoints="1" noAdjustHandles="1" noChangeArrowheads="1" noChangeShapeType="1" noTextEdit="1"/>
              </p:cNvSpPr>
              <p:nvPr/>
            </p:nvSpPr>
            <p:spPr>
              <a:xfrm>
                <a:off x="5650344" y="4581787"/>
                <a:ext cx="5821219" cy="66608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D2F678E-6B83-650C-57C9-CE104514B288}"/>
                  </a:ext>
                </a:extLst>
              </p:cNvPr>
              <p:cNvSpPr txBox="1"/>
              <p:nvPr/>
            </p:nvSpPr>
            <p:spPr>
              <a:xfrm>
                <a:off x="5650345" y="3959289"/>
                <a:ext cx="3770745" cy="55149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m:rPr>
                                    <m:sty m:val="p"/>
                                  </m:rPr>
                                  <a:rPr lang="en-US" altLang="zh-CN" sz="2000" i="0">
                                    <a:latin typeface="Cambria Math" panose="02040503050406030204" pitchFamily="18" charset="0"/>
                                  </a:rPr>
                                  <m:t>log</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𝑥</m:t>
                            </m:r>
                          </m:e>
                        </m:d>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4</m:t>
                        </m:r>
                      </m:e>
                      <m:sup>
                        <m:r>
                          <a:rPr lang="en-US" altLang="zh-CN" sz="2000" b="0" i="1" smtClean="0">
                            <a:latin typeface="Cambria Math" panose="02040503050406030204" pitchFamily="18" charset="0"/>
                          </a:rPr>
                          <m:t>𝑥</m:t>
                        </m:r>
                      </m:sup>
                    </m:sSup>
                    <m:r>
                      <m:rPr>
                        <m:sty m:val="p"/>
                      </m:rPr>
                      <a:rPr lang="en-US" altLang="zh-CN" sz="2000" b="0" i="0" smtClean="0">
                        <a:latin typeface="Cambria Math" panose="02040503050406030204" pitchFamily="18" charset="0"/>
                      </a:rPr>
                      <m:t>ln</m:t>
                    </m:r>
                    <m:r>
                      <a:rPr lang="en-US" altLang="zh-CN" sz="2000" b="0" i="1" smtClean="0">
                        <a:latin typeface="Cambria Math" panose="02040503050406030204" pitchFamily="18" charset="0"/>
                      </a:rPr>
                      <m:t>4</m:t>
                    </m:r>
                  </m:oMath>
                </a14:m>
                <a:endParaRPr lang="zh-CN" altLang="en-US" sz="2000" dirty="0"/>
              </a:p>
            </p:txBody>
          </p:sp>
        </mc:Choice>
        <mc:Fallback xmlns="">
          <p:sp>
            <p:nvSpPr>
              <p:cNvPr id="17" name="文本框 16">
                <a:extLst>
                  <a:ext uri="{FF2B5EF4-FFF2-40B4-BE49-F238E27FC236}">
                    <a16:creationId xmlns:a16="http://schemas.microsoft.com/office/drawing/2014/main" id="{6D2F678E-6B83-650C-57C9-CE104514B288}"/>
                  </a:ext>
                </a:extLst>
              </p:cNvPr>
              <p:cNvSpPr txBox="1">
                <a:spLocks noRot="1" noChangeAspect="1" noMove="1" noResize="1" noEditPoints="1" noAdjustHandles="1" noChangeArrowheads="1" noChangeShapeType="1" noTextEdit="1"/>
              </p:cNvSpPr>
              <p:nvPr/>
            </p:nvSpPr>
            <p:spPr>
              <a:xfrm>
                <a:off x="5650345" y="3959289"/>
                <a:ext cx="3770745" cy="551498"/>
              </a:xfrm>
              <a:prstGeom prst="rect">
                <a:avLst/>
              </a:prstGeom>
              <a:blipFill>
                <a:blip r:embed="rId6"/>
                <a:stretch>
                  <a:fillRect/>
                </a:stretch>
              </a:blipFill>
            </p:spPr>
            <p:txBody>
              <a:bodyPr/>
              <a:lstStyle/>
              <a:p>
                <a:r>
                  <a:rPr lang="zh-CN" altLang="en-US">
                    <a:noFill/>
                  </a:rPr>
                  <a:t> </a:t>
                </a:r>
              </a:p>
            </p:txBody>
          </p:sp>
        </mc:Fallback>
      </mc:AlternateContent>
      <p:sp>
        <p:nvSpPr>
          <p:cNvPr id="25" name="矩形: 圆角 24">
            <a:extLst>
              <a:ext uri="{FF2B5EF4-FFF2-40B4-BE49-F238E27FC236}">
                <a16:creationId xmlns:a16="http://schemas.microsoft.com/office/drawing/2014/main" id="{B86D78E8-F086-D442-11E8-A86B63C9AA0F}"/>
              </a:ext>
            </a:extLst>
          </p:cNvPr>
          <p:cNvSpPr/>
          <p:nvPr/>
        </p:nvSpPr>
        <p:spPr>
          <a:xfrm>
            <a:off x="914400" y="2842238"/>
            <a:ext cx="4433455" cy="3894063"/>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8C49489-BD4E-BD40-5F6A-EEF94B78C192}"/>
                  </a:ext>
                </a:extLst>
              </p:cNvPr>
              <p:cNvSpPr txBox="1"/>
              <p:nvPr/>
            </p:nvSpPr>
            <p:spPr>
              <a:xfrm>
                <a:off x="5650344" y="5348967"/>
                <a:ext cx="5821219" cy="53565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𝑑𝑥</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oMath>
                </a14:m>
                <a:endParaRPr lang="zh-CN" altLang="en-US" sz="2000" dirty="0"/>
              </a:p>
            </p:txBody>
          </p:sp>
        </mc:Choice>
        <mc:Fallback xmlns="">
          <p:sp>
            <p:nvSpPr>
              <p:cNvPr id="26" name="文本框 25">
                <a:extLst>
                  <a:ext uri="{FF2B5EF4-FFF2-40B4-BE49-F238E27FC236}">
                    <a16:creationId xmlns:a16="http://schemas.microsoft.com/office/drawing/2014/main" id="{C8C49489-BD4E-BD40-5F6A-EEF94B78C192}"/>
                  </a:ext>
                </a:extLst>
              </p:cNvPr>
              <p:cNvSpPr txBox="1">
                <a:spLocks noRot="1" noChangeAspect="1" noMove="1" noResize="1" noEditPoints="1" noAdjustHandles="1" noChangeArrowheads="1" noChangeShapeType="1" noTextEdit="1"/>
              </p:cNvSpPr>
              <p:nvPr/>
            </p:nvSpPr>
            <p:spPr>
              <a:xfrm>
                <a:off x="5650344" y="5348967"/>
                <a:ext cx="5821219" cy="535659"/>
              </a:xfrm>
              <a:prstGeom prst="rect">
                <a:avLst/>
              </a:prstGeom>
              <a:blipFill>
                <a:blip r:embed="rId9"/>
                <a:stretch>
                  <a:fillRect/>
                </a:stretch>
              </a:blipFill>
            </p:spPr>
            <p:txBody>
              <a:bodyPr/>
              <a:lstStyle/>
              <a:p>
                <a:r>
                  <a:rPr lang="zh-CN" altLang="en-US">
                    <a:noFill/>
                  </a:rPr>
                  <a:t> </a:t>
                </a:r>
              </a:p>
            </p:txBody>
          </p:sp>
        </mc:Fallback>
      </mc:AlternateContent>
      <p:sp>
        <p:nvSpPr>
          <p:cNvPr id="27" name="灯片编号占位符 26">
            <a:extLst>
              <a:ext uri="{FF2B5EF4-FFF2-40B4-BE49-F238E27FC236}">
                <a16:creationId xmlns:a16="http://schemas.microsoft.com/office/drawing/2014/main" id="{D66E14CC-321E-E85E-0DA6-FE3666CAFAFF}"/>
              </a:ext>
            </a:extLst>
          </p:cNvPr>
          <p:cNvSpPr>
            <a:spLocks noGrp="1"/>
          </p:cNvSpPr>
          <p:nvPr>
            <p:ph type="sldNum" sz="quarter" idx="12"/>
          </p:nvPr>
        </p:nvSpPr>
        <p:spPr/>
        <p:txBody>
          <a:bodyPr/>
          <a:lstStyle/>
          <a:p>
            <a:fld id="{4E6027E7-B534-4FEF-91D5-95DA47CFDE45}" type="slidenum">
              <a:rPr lang="zh-CN" altLang="en-US" smtClean="0"/>
              <a:t>58</a:t>
            </a:fld>
            <a:endParaRPr lang="zh-CN" altLang="en-US"/>
          </a:p>
        </p:txBody>
      </p:sp>
      <p:pic>
        <p:nvPicPr>
          <p:cNvPr id="3" name="图片 2">
            <a:extLst>
              <a:ext uri="{FF2B5EF4-FFF2-40B4-BE49-F238E27FC236}">
                <a16:creationId xmlns:a16="http://schemas.microsoft.com/office/drawing/2014/main" id="{0A49040C-71BE-B85B-A30F-E4767B2DF3EC}"/>
              </a:ext>
            </a:extLst>
          </p:cNvPr>
          <p:cNvPicPr>
            <a:picLocks noChangeAspect="1"/>
          </p:cNvPicPr>
          <p:nvPr/>
        </p:nvPicPr>
        <p:blipFill>
          <a:blip r:embed="rId10"/>
          <a:stretch>
            <a:fillRect/>
          </a:stretch>
        </p:blipFill>
        <p:spPr>
          <a:xfrm>
            <a:off x="1106055" y="2879318"/>
            <a:ext cx="4086664" cy="2340841"/>
          </a:xfrm>
          <a:prstGeom prst="rect">
            <a:avLst/>
          </a:prstGeom>
        </p:spPr>
      </p:pic>
      <p:pic>
        <p:nvPicPr>
          <p:cNvPr id="4" name="图片 3">
            <a:extLst>
              <a:ext uri="{FF2B5EF4-FFF2-40B4-BE49-F238E27FC236}">
                <a16:creationId xmlns:a16="http://schemas.microsoft.com/office/drawing/2014/main" id="{173AD0AA-B4F9-6609-360B-D73539CAF5C2}"/>
              </a:ext>
            </a:extLst>
          </p:cNvPr>
          <p:cNvPicPr>
            <a:picLocks noChangeAspect="1"/>
          </p:cNvPicPr>
          <p:nvPr/>
        </p:nvPicPr>
        <p:blipFill>
          <a:blip r:embed="rId11"/>
          <a:stretch>
            <a:fillRect/>
          </a:stretch>
        </p:blipFill>
        <p:spPr>
          <a:xfrm>
            <a:off x="1170711" y="5266085"/>
            <a:ext cx="3296690" cy="1442508"/>
          </a:xfrm>
          <a:prstGeom prst="rect">
            <a:avLst/>
          </a:prstGeom>
        </p:spPr>
      </p:pic>
    </p:spTree>
    <p:extLst>
      <p:ext uri="{BB962C8B-B14F-4D97-AF65-F5344CB8AC3E}">
        <p14:creationId xmlns:p14="http://schemas.microsoft.com/office/powerpoint/2010/main" val="2335283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28654" y="1468271"/>
                <a:ext cx="1043940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For any two differentiable functions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and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𝑔</m:t>
                    </m:r>
                    <m:r>
                      <a:rPr lang="en-US" altLang="zh-CN" b="0" i="1" dirty="0" smtClean="0">
                        <a:latin typeface="Cambria Math" panose="02040503050406030204" pitchFamily="18" charset="0"/>
                        <a:ea typeface="Cambria" panose="02040503050406030204" pitchFamily="18" charset="0"/>
                      </a:rPr>
                      <m:t>(</m:t>
                    </m:r>
                    <m:r>
                      <a:rPr lang="en-US" altLang="zh-CN"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r>
                  <a:rPr lang="en-US" altLang="zh-CN" b="0" dirty="0">
                    <a:latin typeface="Cambria" panose="02040503050406030204" pitchFamily="18" charset="0"/>
                    <a:ea typeface="Cambria" panose="02040503050406030204" pitchFamily="18" charset="0"/>
                  </a:rPr>
                  <a:t>, they satisfies the following rules:</a:t>
                </a:r>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28654" y="1468271"/>
                <a:ext cx="10439400" cy="369332"/>
              </a:xfrm>
              <a:prstGeom prst="rect">
                <a:avLst/>
              </a:prstGeom>
              <a:blipFill>
                <a:blip r:embed="rId3"/>
                <a:stretch>
                  <a:fillRect l="-526" t="-11667" b="-25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8EF7F18-1911-D1F7-21C9-B188893F04FE}"/>
              </a:ext>
            </a:extLst>
          </p:cNvPr>
          <p:cNvSpPr txBox="1"/>
          <p:nvPr/>
        </p:nvSpPr>
        <p:spPr>
          <a:xfrm>
            <a:off x="828654" y="2096795"/>
            <a:ext cx="5094990" cy="369332"/>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Sum and Difference Rules.</a:t>
            </a:r>
          </a:p>
        </p:txBody>
      </p:sp>
      <p:pic>
        <p:nvPicPr>
          <p:cNvPr id="7" name="图片 6">
            <a:extLst>
              <a:ext uri="{FF2B5EF4-FFF2-40B4-BE49-F238E27FC236}">
                <a16:creationId xmlns:a16="http://schemas.microsoft.com/office/drawing/2014/main" id="{38E476CC-206D-2A3E-17B4-07DA05DA4898}"/>
              </a:ext>
            </a:extLst>
          </p:cNvPr>
          <p:cNvPicPr>
            <a:picLocks noChangeAspect="1"/>
          </p:cNvPicPr>
          <p:nvPr/>
        </p:nvPicPr>
        <p:blipFill>
          <a:blip r:embed="rId4"/>
          <a:stretch>
            <a:fillRect/>
          </a:stretch>
        </p:blipFill>
        <p:spPr>
          <a:xfrm>
            <a:off x="1056408" y="2551209"/>
            <a:ext cx="3471135" cy="548074"/>
          </a:xfrm>
          <a:prstGeom prst="rect">
            <a:avLst/>
          </a:prstGeom>
        </p:spPr>
      </p:pic>
      <p:grpSp>
        <p:nvGrpSpPr>
          <p:cNvPr id="43" name="组合 42">
            <a:extLst>
              <a:ext uri="{FF2B5EF4-FFF2-40B4-BE49-F238E27FC236}">
                <a16:creationId xmlns:a16="http://schemas.microsoft.com/office/drawing/2014/main" id="{E7367164-0AA5-AB7C-7A4D-0B17D74FD3BF}"/>
              </a:ext>
            </a:extLst>
          </p:cNvPr>
          <p:cNvGrpSpPr/>
          <p:nvPr/>
        </p:nvGrpSpPr>
        <p:grpSpPr>
          <a:xfrm>
            <a:off x="6096000" y="2205432"/>
            <a:ext cx="5963806" cy="996288"/>
            <a:chOff x="6096000" y="2205432"/>
            <a:chExt cx="5963806" cy="996288"/>
          </a:xfrm>
        </p:grpSpPr>
        <p:pic>
          <p:nvPicPr>
            <p:cNvPr id="9" name="图片 8">
              <a:extLst>
                <a:ext uri="{FF2B5EF4-FFF2-40B4-BE49-F238E27FC236}">
                  <a16:creationId xmlns:a16="http://schemas.microsoft.com/office/drawing/2014/main" id="{8924234A-9F52-463A-49CE-F5FAD08972BE}"/>
                </a:ext>
              </a:extLst>
            </p:cNvPr>
            <p:cNvPicPr>
              <a:picLocks noChangeAspect="1"/>
            </p:cNvPicPr>
            <p:nvPr/>
          </p:nvPicPr>
          <p:blipFill>
            <a:blip r:embed="rId5"/>
            <a:stretch>
              <a:fillRect/>
            </a:stretch>
          </p:blipFill>
          <p:spPr>
            <a:xfrm>
              <a:off x="7545742" y="2725552"/>
              <a:ext cx="2691308" cy="443722"/>
            </a:xfrm>
            <a:prstGeom prst="rect">
              <a:avLst/>
            </a:prstGeom>
          </p:spPr>
        </p:pic>
        <p:pic>
          <p:nvPicPr>
            <p:cNvPr id="15" name="图片 14">
              <a:extLst>
                <a:ext uri="{FF2B5EF4-FFF2-40B4-BE49-F238E27FC236}">
                  <a16:creationId xmlns:a16="http://schemas.microsoft.com/office/drawing/2014/main" id="{D44B56D7-B2F4-115C-B6B5-CCA7124D21BC}"/>
                </a:ext>
              </a:extLst>
            </p:cNvPr>
            <p:cNvPicPr>
              <a:picLocks noChangeAspect="1"/>
            </p:cNvPicPr>
            <p:nvPr/>
          </p:nvPicPr>
          <p:blipFill>
            <a:blip r:embed="rId6"/>
            <a:stretch>
              <a:fillRect/>
            </a:stretch>
          </p:blipFill>
          <p:spPr>
            <a:xfrm>
              <a:off x="7665593" y="2250627"/>
              <a:ext cx="2824617" cy="375033"/>
            </a:xfrm>
            <a:prstGeom prst="rect">
              <a:avLst/>
            </a:prstGeom>
          </p:spPr>
        </p:pic>
        <p:sp>
          <p:nvSpPr>
            <p:cNvPr id="19" name="矩形: 圆角 18">
              <a:extLst>
                <a:ext uri="{FF2B5EF4-FFF2-40B4-BE49-F238E27FC236}">
                  <a16:creationId xmlns:a16="http://schemas.microsoft.com/office/drawing/2014/main" id="{07213062-A15B-AE25-DE84-16E444F91ACF}"/>
                </a:ext>
              </a:extLst>
            </p:cNvPr>
            <p:cNvSpPr/>
            <p:nvPr/>
          </p:nvSpPr>
          <p:spPr>
            <a:xfrm>
              <a:off x="6096000" y="2205432"/>
              <a:ext cx="5963806" cy="996288"/>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grpSp>
      <p:sp>
        <p:nvSpPr>
          <p:cNvPr id="61" name="文本框 60">
            <a:extLst>
              <a:ext uri="{FF2B5EF4-FFF2-40B4-BE49-F238E27FC236}">
                <a16:creationId xmlns:a16="http://schemas.microsoft.com/office/drawing/2014/main" id="{344D43A8-4539-669E-83D3-6DA2D1F20545}"/>
              </a:ext>
            </a:extLst>
          </p:cNvPr>
          <p:cNvSpPr txBox="1"/>
          <p:nvPr/>
        </p:nvSpPr>
        <p:spPr>
          <a:xfrm>
            <a:off x="6661072" y="1815374"/>
            <a:ext cx="5094990" cy="369332"/>
          </a:xfrm>
          <a:prstGeom prst="rect">
            <a:avLst/>
          </a:prstGeom>
          <a:noFill/>
        </p:spPr>
        <p:txBody>
          <a:bodyPr wrap="square">
            <a:spAutoFit/>
          </a:bodyPr>
          <a:lstStyle/>
          <a:p>
            <a:r>
              <a:rPr lang="en-US" altLang="zh-CN" b="1" dirty="0">
                <a:solidFill>
                  <a:schemeClr val="tx1">
                    <a:lumMod val="95000"/>
                    <a:lumOff val="5000"/>
                  </a:schemeClr>
                </a:solidFill>
                <a:latin typeface="Cambria" panose="02040503050406030204" pitchFamily="18" charset="0"/>
                <a:ea typeface="Cambria" panose="02040503050406030204" pitchFamily="18" charset="0"/>
              </a:rPr>
              <a:t>Example: function (top), derivatives (bottom)</a:t>
            </a:r>
          </a:p>
        </p:txBody>
      </p:sp>
      <p:sp>
        <p:nvSpPr>
          <p:cNvPr id="62" name="灯片编号占位符 61">
            <a:extLst>
              <a:ext uri="{FF2B5EF4-FFF2-40B4-BE49-F238E27FC236}">
                <a16:creationId xmlns:a16="http://schemas.microsoft.com/office/drawing/2014/main" id="{1DBA2170-EEDD-3E96-604A-08A218FCE0DC}"/>
              </a:ext>
            </a:extLst>
          </p:cNvPr>
          <p:cNvSpPr>
            <a:spLocks noGrp="1"/>
          </p:cNvSpPr>
          <p:nvPr>
            <p:ph type="sldNum" sz="quarter" idx="12"/>
          </p:nvPr>
        </p:nvSpPr>
        <p:spPr/>
        <p:txBody>
          <a:bodyPr/>
          <a:lstStyle/>
          <a:p>
            <a:fld id="{4E6027E7-B534-4FEF-91D5-95DA47CFDE45}" type="slidenum">
              <a:rPr lang="zh-CN" altLang="en-US" smtClean="0"/>
              <a:t>59</a:t>
            </a:fld>
            <a:endParaRPr lang="zh-CN" altLang="en-US"/>
          </a:p>
        </p:txBody>
      </p:sp>
    </p:spTree>
    <p:extLst>
      <p:ext uri="{BB962C8B-B14F-4D97-AF65-F5344CB8AC3E}">
        <p14:creationId xmlns:p14="http://schemas.microsoft.com/office/powerpoint/2010/main" val="404703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1AB20-1912-71DA-370A-2FC761FC2B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FA2806-55AF-09F4-8877-3EB4675024BF}"/>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Why do we care about linear algebra?</a:t>
            </a:r>
            <a:endParaRPr lang="zh-CN" altLang="en-US" b="1" dirty="0">
              <a:latin typeface="Cambria" panose="02040503050406030204" pitchFamily="18" charset="0"/>
            </a:endParaRPr>
          </a:p>
        </p:txBody>
      </p:sp>
      <p:sp>
        <p:nvSpPr>
          <p:cNvPr id="3" name="灯片编号占位符 2">
            <a:extLst>
              <a:ext uri="{FF2B5EF4-FFF2-40B4-BE49-F238E27FC236}">
                <a16:creationId xmlns:a16="http://schemas.microsoft.com/office/drawing/2014/main" id="{5FA19AF1-DD1F-FCEF-9911-47528EE429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内容占位符 2">
            <a:extLst>
              <a:ext uri="{FF2B5EF4-FFF2-40B4-BE49-F238E27FC236}">
                <a16:creationId xmlns:a16="http://schemas.microsoft.com/office/drawing/2014/main" id="{F410B631-4A71-959C-4BFB-D6C5FB86F223}"/>
              </a:ext>
            </a:extLst>
          </p:cNvPr>
          <p:cNvSpPr>
            <a:spLocks noGrp="1"/>
          </p:cNvSpPr>
          <p:nvPr>
            <p:ph idx="1"/>
          </p:nvPr>
        </p:nvSpPr>
        <p:spPr>
          <a:xfrm>
            <a:off x="838200" y="1666875"/>
            <a:ext cx="10515600" cy="4351338"/>
          </a:xfrm>
        </p:spPr>
        <p:txBody>
          <a:bodyPr>
            <a:normAutofit/>
          </a:bodyPr>
          <a:lstStyle/>
          <a:p>
            <a:r>
              <a:rPr lang="en-US" altLang="zh-CN" sz="2000" b="1" dirty="0">
                <a:latin typeface="Cambria" panose="02040503050406030204" pitchFamily="18" charset="0"/>
              </a:rPr>
              <a:t>Linear algebra is the mathematics of arrays</a:t>
            </a:r>
          </a:p>
          <a:p>
            <a:pPr lvl="1"/>
            <a:r>
              <a:rPr lang="en-US" altLang="zh-CN" sz="2000" dirty="0">
                <a:latin typeface="Cambria" panose="02040503050406030204" pitchFamily="18" charset="0"/>
              </a:rPr>
              <a:t>The language for </a:t>
            </a:r>
            <a:r>
              <a:rPr lang="en-US" altLang="zh-CN" sz="2000" u="sng" dirty="0">
                <a:latin typeface="Cambria" panose="02040503050406030204" pitchFamily="18" charset="0"/>
              </a:rPr>
              <a:t>describing</a:t>
            </a:r>
            <a:r>
              <a:rPr lang="en-US" altLang="zh-CN" sz="2000" dirty="0">
                <a:latin typeface="Cambria" panose="02040503050406030204" pitchFamily="18" charset="0"/>
              </a:rPr>
              <a:t> and </a:t>
            </a:r>
            <a:r>
              <a:rPr lang="en-US" altLang="zh-CN" sz="2000" u="sng" dirty="0">
                <a:latin typeface="Cambria" panose="02040503050406030204" pitchFamily="18" charset="0"/>
              </a:rPr>
              <a:t>manipulating</a:t>
            </a:r>
            <a:r>
              <a:rPr lang="en-US" altLang="zh-CN" sz="2000" dirty="0">
                <a:latin typeface="Cambria" panose="02040503050406030204" pitchFamily="18" charset="0"/>
              </a:rPr>
              <a:t> </a:t>
            </a:r>
            <a:r>
              <a:rPr lang="en-US" altLang="zh-CN" sz="2000" dirty="0">
                <a:solidFill>
                  <a:schemeClr val="accent1"/>
                </a:solidFill>
                <a:latin typeface="Cambria" panose="02040503050406030204" pitchFamily="18" charset="0"/>
              </a:rPr>
              <a:t>multidimensional data structures</a:t>
            </a:r>
            <a:r>
              <a:rPr lang="en-US" altLang="zh-CN" sz="2000" dirty="0">
                <a:latin typeface="Cambria" panose="02040503050406030204" pitchFamily="18" charset="0"/>
              </a:rPr>
              <a:t>.</a:t>
            </a:r>
          </a:p>
          <a:p>
            <a:pPr lvl="1"/>
            <a:endParaRPr lang="en-US" altLang="zh-CN" sz="2000" dirty="0">
              <a:latin typeface="Cambria" panose="02040503050406030204" pitchFamily="18" charset="0"/>
            </a:endParaRPr>
          </a:p>
          <a:p>
            <a:pPr>
              <a:spcAft>
                <a:spcPts val="1200"/>
              </a:spcAft>
            </a:pPr>
            <a:r>
              <a:rPr lang="en-US" altLang="zh-CN" sz="2000" b="1" dirty="0">
                <a:latin typeface="Cambria" panose="02040503050406030204" pitchFamily="18" charset="0"/>
              </a:rPr>
              <a:t>The core operation in linear algebra is matrix multiplication</a:t>
            </a:r>
          </a:p>
          <a:p>
            <a:pPr lvl="1">
              <a:lnSpc>
                <a:spcPct val="150000"/>
              </a:lnSpc>
              <a:buFontTx/>
              <a:buChar char="-"/>
            </a:pPr>
            <a:r>
              <a:rPr lang="en-US" altLang="zh-CN" sz="2000" dirty="0">
                <a:latin typeface="Cambria" panose="02040503050406030204" pitchFamily="18" charset="0"/>
              </a:rPr>
              <a:t>{Dot, scalar, inner} product</a:t>
            </a:r>
          </a:p>
          <a:p>
            <a:pPr lvl="1">
              <a:lnSpc>
                <a:spcPct val="150000"/>
              </a:lnSpc>
              <a:buFontTx/>
              <a:buChar char="-"/>
            </a:pPr>
            <a:r>
              <a:rPr lang="en-US" altLang="zh-CN" sz="2000" dirty="0">
                <a:latin typeface="Cambria" panose="02040503050406030204" pitchFamily="18" charset="0"/>
              </a:rPr>
              <a:t>Correlation/covariance</a:t>
            </a:r>
          </a:p>
          <a:p>
            <a:pPr lvl="1">
              <a:lnSpc>
                <a:spcPct val="150000"/>
              </a:lnSpc>
              <a:buFontTx/>
              <a:buChar char="-"/>
            </a:pPr>
            <a:r>
              <a:rPr lang="en-US" altLang="zh-CN" sz="2000" dirty="0">
                <a:latin typeface="Cambria" panose="02040503050406030204" pitchFamily="18" charset="0"/>
              </a:rPr>
              <a:t>Linear regression</a:t>
            </a:r>
          </a:p>
          <a:p>
            <a:pPr lvl="1">
              <a:lnSpc>
                <a:spcPct val="150000"/>
              </a:lnSpc>
              <a:buFontTx/>
              <a:buChar char="-"/>
            </a:pPr>
            <a:r>
              <a:rPr lang="en-US" altLang="zh-CN" sz="2000" dirty="0">
                <a:latin typeface="Cambria" panose="02040503050406030204" pitchFamily="18" charset="0"/>
              </a:rPr>
              <a:t>Logistic regression</a:t>
            </a:r>
          </a:p>
          <a:p>
            <a:pPr lvl="1">
              <a:lnSpc>
                <a:spcPct val="150000"/>
              </a:lnSpc>
              <a:buFontTx/>
              <a:buChar char="-"/>
            </a:pPr>
            <a:r>
              <a:rPr lang="en-US" altLang="zh-CN" sz="2000" dirty="0">
                <a:latin typeface="Cambria" panose="02040503050406030204" pitchFamily="18" charset="0"/>
              </a:rPr>
              <a:t>Principal components analysis</a:t>
            </a:r>
            <a:endParaRPr lang="zh-CN" altLang="en-US" sz="2000" dirty="0">
              <a:latin typeface="Cambria" panose="02040503050406030204" pitchFamily="18" charset="0"/>
            </a:endParaRPr>
          </a:p>
        </p:txBody>
      </p:sp>
      <p:sp>
        <p:nvSpPr>
          <p:cNvPr id="12" name="TextBox 11">
            <a:extLst>
              <a:ext uri="{FF2B5EF4-FFF2-40B4-BE49-F238E27FC236}">
                <a16:creationId xmlns:a16="http://schemas.microsoft.com/office/drawing/2014/main" id="{5B73ACED-AE1A-D67B-6DF2-5D322FB6BC43}"/>
              </a:ext>
            </a:extLst>
          </p:cNvPr>
          <p:cNvSpPr txBox="1"/>
          <p:nvPr/>
        </p:nvSpPr>
        <p:spPr>
          <a:xfrm>
            <a:off x="5561611" y="3225156"/>
            <a:ext cx="6097978" cy="2608086"/>
          </a:xfrm>
          <a:prstGeom prst="rect">
            <a:avLst/>
          </a:prstGeom>
          <a:noFill/>
        </p:spPr>
        <p:txBody>
          <a:bodyPr wrap="square">
            <a:spAutoFit/>
          </a:bodyPr>
          <a:lstStyle/>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Discrete Fourier transform (JPEG)</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PageRank</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Hidden layers of neural nets</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Convolutions</a:t>
            </a:r>
          </a:p>
          <a:p>
            <a:pPr marL="685800" marR="0" lvl="1" indent="-228600" algn="l" defTabSz="914400" rtl="0" eaLnBrk="1" fontAlgn="auto" latinLnBrk="0" hangingPunct="1">
              <a:lnSpc>
                <a:spcPct val="150000"/>
              </a:lnSpc>
              <a:spcBef>
                <a:spcPts val="500"/>
              </a:spcBef>
              <a:spcAft>
                <a:spcPts val="0"/>
              </a:spcAft>
              <a:buClrTx/>
              <a:buSzTx/>
              <a:buFontTx/>
              <a:buChar char="-"/>
              <a:tabLst/>
              <a:defRPr/>
            </a:pPr>
            <a:r>
              <a:rPr kumimoji="0" lang="en-US" altLang="zh-CN" sz="2000" b="0" i="0" u="none" strike="noStrike" kern="1200" cap="none" spc="0" normalizeH="0" baseline="0" noProof="0" dirty="0">
                <a:ln>
                  <a:noFill/>
                </a:ln>
                <a:solidFill>
                  <a:prstClr val="black"/>
                </a:solidFill>
                <a:effectLst/>
                <a:uLnTx/>
                <a:uFillTx/>
                <a:latin typeface="Cambria" panose="02040503050406030204" pitchFamily="18" charset="0"/>
                <a:ea typeface="等线" panose="02010600030101010101" pitchFamily="2" charset="-122"/>
                <a:cs typeface="+mn-cs"/>
              </a:rPr>
              <a:t>Newton/L-BFGS</a:t>
            </a:r>
            <a:endParaRPr lang="en-US" dirty="0"/>
          </a:p>
        </p:txBody>
      </p:sp>
      <p:pic>
        <p:nvPicPr>
          <p:cNvPr id="4" name="Picture 3">
            <a:extLst>
              <a:ext uri="{FF2B5EF4-FFF2-40B4-BE49-F238E27FC236}">
                <a16:creationId xmlns:a16="http://schemas.microsoft.com/office/drawing/2014/main" id="{7CBCA914-D5AF-EA3B-7791-74A5043870D0}"/>
              </a:ext>
            </a:extLst>
          </p:cNvPr>
          <p:cNvPicPr>
            <a:picLocks noChangeAspect="1"/>
          </p:cNvPicPr>
          <p:nvPr/>
        </p:nvPicPr>
        <p:blipFill>
          <a:blip r:embed="rId3"/>
          <a:stretch>
            <a:fillRect/>
          </a:stretch>
        </p:blipFill>
        <p:spPr>
          <a:xfrm>
            <a:off x="5473291" y="3403519"/>
            <a:ext cx="5663039" cy="2683646"/>
          </a:xfrm>
          <a:prstGeom prst="rect">
            <a:avLst/>
          </a:prstGeom>
        </p:spPr>
      </p:pic>
      <p:pic>
        <p:nvPicPr>
          <p:cNvPr id="5" name="Picture 4">
            <a:extLst>
              <a:ext uri="{FF2B5EF4-FFF2-40B4-BE49-F238E27FC236}">
                <a16:creationId xmlns:a16="http://schemas.microsoft.com/office/drawing/2014/main" id="{1097FC87-F7B3-02C8-97DD-482C63C9904D}"/>
              </a:ext>
            </a:extLst>
          </p:cNvPr>
          <p:cNvPicPr>
            <a:picLocks noChangeAspect="1"/>
          </p:cNvPicPr>
          <p:nvPr/>
        </p:nvPicPr>
        <p:blipFill>
          <a:blip r:embed="rId4"/>
          <a:stretch>
            <a:fillRect/>
          </a:stretch>
        </p:blipFill>
        <p:spPr>
          <a:xfrm>
            <a:off x="575613" y="3074257"/>
            <a:ext cx="4521480" cy="3375937"/>
          </a:xfrm>
          <a:prstGeom prst="rect">
            <a:avLst/>
          </a:prstGeom>
        </p:spPr>
      </p:pic>
      <p:sp>
        <p:nvSpPr>
          <p:cNvPr id="6" name="TextBox 5">
            <a:extLst>
              <a:ext uri="{FF2B5EF4-FFF2-40B4-BE49-F238E27FC236}">
                <a16:creationId xmlns:a16="http://schemas.microsoft.com/office/drawing/2014/main" id="{0F9C5719-C738-0FE4-AFF6-B66C78AA451D}"/>
              </a:ext>
            </a:extLst>
          </p:cNvPr>
          <p:cNvSpPr txBox="1"/>
          <p:nvPr/>
        </p:nvSpPr>
        <p:spPr>
          <a:xfrm>
            <a:off x="964687" y="6294210"/>
            <a:ext cx="3743332" cy="369332"/>
          </a:xfrm>
          <a:prstGeom prst="rect">
            <a:avLst/>
          </a:prstGeom>
          <a:noFill/>
        </p:spPr>
        <p:txBody>
          <a:bodyPr wrap="none" rtlCol="0">
            <a:spAutoFit/>
          </a:bodyPr>
          <a:lstStyle/>
          <a:p>
            <a:r>
              <a:rPr lang="en-US" altLang="zh-CN" dirty="0"/>
              <a:t>Principal Components Analysis,</a:t>
            </a:r>
            <a:r>
              <a:rPr lang="zh-CN" altLang="en-US" dirty="0"/>
              <a:t> </a:t>
            </a:r>
            <a:r>
              <a:rPr lang="en-US" altLang="zh-CN" dirty="0"/>
              <a:t>PCA</a:t>
            </a:r>
            <a:endParaRPr lang="en-US" dirty="0"/>
          </a:p>
        </p:txBody>
      </p:sp>
      <p:sp>
        <p:nvSpPr>
          <p:cNvPr id="7" name="TextBox 6">
            <a:extLst>
              <a:ext uri="{FF2B5EF4-FFF2-40B4-BE49-F238E27FC236}">
                <a16:creationId xmlns:a16="http://schemas.microsoft.com/office/drawing/2014/main" id="{5DC92C64-ABA2-82BD-1419-4731AF45230C}"/>
              </a:ext>
            </a:extLst>
          </p:cNvPr>
          <p:cNvSpPr txBox="1"/>
          <p:nvPr/>
        </p:nvSpPr>
        <p:spPr>
          <a:xfrm>
            <a:off x="7094909" y="6265528"/>
            <a:ext cx="2162772" cy="369332"/>
          </a:xfrm>
          <a:prstGeom prst="rect">
            <a:avLst/>
          </a:prstGeom>
          <a:noFill/>
        </p:spPr>
        <p:txBody>
          <a:bodyPr wrap="none" rtlCol="0">
            <a:spAutoFit/>
          </a:bodyPr>
          <a:lstStyle/>
          <a:p>
            <a:r>
              <a:rPr lang="en-US" altLang="zh-CN" dirty="0"/>
              <a:t>Multi-view Learning</a:t>
            </a:r>
            <a:endParaRPr lang="en-US" dirty="0"/>
          </a:p>
        </p:txBody>
      </p:sp>
    </p:spTree>
    <p:extLst>
      <p:ext uri="{BB962C8B-B14F-4D97-AF65-F5344CB8AC3E}">
        <p14:creationId xmlns:p14="http://schemas.microsoft.com/office/powerpoint/2010/main" val="4174931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28654" y="1468271"/>
                <a:ext cx="1043940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For any two differentiable functions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and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𝑔</m:t>
                    </m:r>
                    <m:r>
                      <a:rPr lang="en-US" altLang="zh-CN" b="0" i="1" dirty="0" smtClean="0">
                        <a:latin typeface="Cambria Math" panose="02040503050406030204" pitchFamily="18" charset="0"/>
                        <a:ea typeface="Cambria" panose="02040503050406030204" pitchFamily="18" charset="0"/>
                      </a:rPr>
                      <m:t>(</m:t>
                    </m:r>
                    <m:r>
                      <a:rPr lang="en-US" altLang="zh-CN"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r>
                  <a:rPr lang="en-US" altLang="zh-CN" b="0" dirty="0">
                    <a:latin typeface="Cambria" panose="02040503050406030204" pitchFamily="18" charset="0"/>
                    <a:ea typeface="Cambria" panose="02040503050406030204" pitchFamily="18" charset="0"/>
                  </a:rPr>
                  <a:t>, they satisfies the following rules:</a:t>
                </a:r>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28654" y="1468271"/>
                <a:ext cx="10439400" cy="369332"/>
              </a:xfrm>
              <a:prstGeom prst="rect">
                <a:avLst/>
              </a:prstGeom>
              <a:blipFill>
                <a:blip r:embed="rId3"/>
                <a:stretch>
                  <a:fillRect l="-526" t="-11667" b="-25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8EF7F18-1911-D1F7-21C9-B188893F04FE}"/>
              </a:ext>
            </a:extLst>
          </p:cNvPr>
          <p:cNvSpPr txBox="1"/>
          <p:nvPr/>
        </p:nvSpPr>
        <p:spPr>
          <a:xfrm>
            <a:off x="828654" y="2096795"/>
            <a:ext cx="5094990" cy="369332"/>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Sum and Difference Rules.</a:t>
            </a:r>
          </a:p>
        </p:txBody>
      </p:sp>
      <p:pic>
        <p:nvPicPr>
          <p:cNvPr id="7" name="图片 6">
            <a:extLst>
              <a:ext uri="{FF2B5EF4-FFF2-40B4-BE49-F238E27FC236}">
                <a16:creationId xmlns:a16="http://schemas.microsoft.com/office/drawing/2014/main" id="{38E476CC-206D-2A3E-17B4-07DA05DA4898}"/>
              </a:ext>
            </a:extLst>
          </p:cNvPr>
          <p:cNvPicPr>
            <a:picLocks noChangeAspect="1"/>
          </p:cNvPicPr>
          <p:nvPr/>
        </p:nvPicPr>
        <p:blipFill>
          <a:blip r:embed="rId4"/>
          <a:stretch>
            <a:fillRect/>
          </a:stretch>
        </p:blipFill>
        <p:spPr>
          <a:xfrm>
            <a:off x="1056408" y="2551209"/>
            <a:ext cx="3471135" cy="548074"/>
          </a:xfrm>
          <a:prstGeom prst="rect">
            <a:avLst/>
          </a:prstGeom>
        </p:spPr>
      </p:pic>
      <p:pic>
        <p:nvPicPr>
          <p:cNvPr id="12" name="图片 11">
            <a:extLst>
              <a:ext uri="{FF2B5EF4-FFF2-40B4-BE49-F238E27FC236}">
                <a16:creationId xmlns:a16="http://schemas.microsoft.com/office/drawing/2014/main" id="{F53A06EE-288E-2565-FF3D-335DC1ACFA84}"/>
              </a:ext>
            </a:extLst>
          </p:cNvPr>
          <p:cNvPicPr>
            <a:picLocks noChangeAspect="1"/>
          </p:cNvPicPr>
          <p:nvPr/>
        </p:nvPicPr>
        <p:blipFill>
          <a:blip r:embed="rId5"/>
          <a:stretch>
            <a:fillRect/>
          </a:stretch>
        </p:blipFill>
        <p:spPr>
          <a:xfrm>
            <a:off x="1056408" y="3621802"/>
            <a:ext cx="4701309" cy="355899"/>
          </a:xfrm>
          <a:prstGeom prst="rect">
            <a:avLst/>
          </a:prstGeom>
        </p:spPr>
      </p:pic>
      <p:grpSp>
        <p:nvGrpSpPr>
          <p:cNvPr id="43" name="组合 42">
            <a:extLst>
              <a:ext uri="{FF2B5EF4-FFF2-40B4-BE49-F238E27FC236}">
                <a16:creationId xmlns:a16="http://schemas.microsoft.com/office/drawing/2014/main" id="{E7367164-0AA5-AB7C-7A4D-0B17D74FD3BF}"/>
              </a:ext>
            </a:extLst>
          </p:cNvPr>
          <p:cNvGrpSpPr/>
          <p:nvPr/>
        </p:nvGrpSpPr>
        <p:grpSpPr>
          <a:xfrm>
            <a:off x="6096000" y="2205432"/>
            <a:ext cx="5963806" cy="996288"/>
            <a:chOff x="6096000" y="2205432"/>
            <a:chExt cx="5963806" cy="996288"/>
          </a:xfrm>
        </p:grpSpPr>
        <p:pic>
          <p:nvPicPr>
            <p:cNvPr id="9" name="图片 8">
              <a:extLst>
                <a:ext uri="{FF2B5EF4-FFF2-40B4-BE49-F238E27FC236}">
                  <a16:creationId xmlns:a16="http://schemas.microsoft.com/office/drawing/2014/main" id="{8924234A-9F52-463A-49CE-F5FAD08972BE}"/>
                </a:ext>
              </a:extLst>
            </p:cNvPr>
            <p:cNvPicPr>
              <a:picLocks noChangeAspect="1"/>
            </p:cNvPicPr>
            <p:nvPr/>
          </p:nvPicPr>
          <p:blipFill>
            <a:blip r:embed="rId6"/>
            <a:stretch>
              <a:fillRect/>
            </a:stretch>
          </p:blipFill>
          <p:spPr>
            <a:xfrm>
              <a:off x="7545742" y="2725552"/>
              <a:ext cx="2691308" cy="443722"/>
            </a:xfrm>
            <a:prstGeom prst="rect">
              <a:avLst/>
            </a:prstGeom>
          </p:spPr>
        </p:pic>
        <p:pic>
          <p:nvPicPr>
            <p:cNvPr id="15" name="图片 14">
              <a:extLst>
                <a:ext uri="{FF2B5EF4-FFF2-40B4-BE49-F238E27FC236}">
                  <a16:creationId xmlns:a16="http://schemas.microsoft.com/office/drawing/2014/main" id="{D44B56D7-B2F4-115C-B6B5-CCA7124D21BC}"/>
                </a:ext>
              </a:extLst>
            </p:cNvPr>
            <p:cNvPicPr>
              <a:picLocks noChangeAspect="1"/>
            </p:cNvPicPr>
            <p:nvPr/>
          </p:nvPicPr>
          <p:blipFill>
            <a:blip r:embed="rId7"/>
            <a:stretch>
              <a:fillRect/>
            </a:stretch>
          </p:blipFill>
          <p:spPr>
            <a:xfrm>
              <a:off x="7665593" y="2250627"/>
              <a:ext cx="2824617" cy="375033"/>
            </a:xfrm>
            <a:prstGeom prst="rect">
              <a:avLst/>
            </a:prstGeom>
          </p:spPr>
        </p:pic>
        <p:sp>
          <p:nvSpPr>
            <p:cNvPr id="19" name="矩形: 圆角 18">
              <a:extLst>
                <a:ext uri="{FF2B5EF4-FFF2-40B4-BE49-F238E27FC236}">
                  <a16:creationId xmlns:a16="http://schemas.microsoft.com/office/drawing/2014/main" id="{07213062-A15B-AE25-DE84-16E444F91ACF}"/>
                </a:ext>
              </a:extLst>
            </p:cNvPr>
            <p:cNvSpPr/>
            <p:nvPr/>
          </p:nvSpPr>
          <p:spPr>
            <a:xfrm>
              <a:off x="6096000" y="2205432"/>
              <a:ext cx="5963806" cy="996288"/>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grpSp>
      <p:grpSp>
        <p:nvGrpSpPr>
          <p:cNvPr id="42" name="组合 41">
            <a:extLst>
              <a:ext uri="{FF2B5EF4-FFF2-40B4-BE49-F238E27FC236}">
                <a16:creationId xmlns:a16="http://schemas.microsoft.com/office/drawing/2014/main" id="{0C0EC1A6-BDA4-264A-6ADD-3179DD6A8EEA}"/>
              </a:ext>
            </a:extLst>
          </p:cNvPr>
          <p:cNvGrpSpPr/>
          <p:nvPr/>
        </p:nvGrpSpPr>
        <p:grpSpPr>
          <a:xfrm>
            <a:off x="6096000" y="3296764"/>
            <a:ext cx="5963806" cy="950954"/>
            <a:chOff x="6096000" y="3366178"/>
            <a:chExt cx="5963806" cy="996287"/>
          </a:xfrm>
        </p:grpSpPr>
        <p:pic>
          <p:nvPicPr>
            <p:cNvPr id="18" name="图片 17">
              <a:extLst>
                <a:ext uri="{FF2B5EF4-FFF2-40B4-BE49-F238E27FC236}">
                  <a16:creationId xmlns:a16="http://schemas.microsoft.com/office/drawing/2014/main" id="{28583794-5AB2-D9CF-43D6-FB9193C9C26C}"/>
                </a:ext>
              </a:extLst>
            </p:cNvPr>
            <p:cNvPicPr>
              <a:picLocks noChangeAspect="1"/>
            </p:cNvPicPr>
            <p:nvPr/>
          </p:nvPicPr>
          <p:blipFill>
            <a:blip r:embed="rId8"/>
            <a:stretch>
              <a:fillRect/>
            </a:stretch>
          </p:blipFill>
          <p:spPr>
            <a:xfrm>
              <a:off x="8503583" y="3456604"/>
              <a:ext cx="1148639" cy="275864"/>
            </a:xfrm>
            <a:prstGeom prst="rect">
              <a:avLst/>
            </a:prstGeom>
          </p:spPr>
        </p:pic>
        <p:sp>
          <p:nvSpPr>
            <p:cNvPr id="20" name="矩形: 圆角 19">
              <a:extLst>
                <a:ext uri="{FF2B5EF4-FFF2-40B4-BE49-F238E27FC236}">
                  <a16:creationId xmlns:a16="http://schemas.microsoft.com/office/drawing/2014/main" id="{3A347951-D3EC-CFAD-D24F-634EF063B24A}"/>
                </a:ext>
              </a:extLst>
            </p:cNvPr>
            <p:cNvSpPr/>
            <p:nvPr/>
          </p:nvSpPr>
          <p:spPr>
            <a:xfrm>
              <a:off x="6096000" y="3366178"/>
              <a:ext cx="5963806" cy="996287"/>
            </a:xfrm>
            <a:prstGeom prst="roundRect">
              <a:avLst>
                <a:gd name="adj" fmla="val 6705"/>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27" name="图片 26">
              <a:extLst>
                <a:ext uri="{FF2B5EF4-FFF2-40B4-BE49-F238E27FC236}">
                  <a16:creationId xmlns:a16="http://schemas.microsoft.com/office/drawing/2014/main" id="{349AF3C0-6665-B67F-A31E-D8A4ED18DC5A}"/>
                </a:ext>
              </a:extLst>
            </p:cNvPr>
            <p:cNvPicPr>
              <a:picLocks noChangeAspect="1"/>
            </p:cNvPicPr>
            <p:nvPr/>
          </p:nvPicPr>
          <p:blipFill>
            <a:blip r:embed="rId9"/>
            <a:stretch>
              <a:fillRect/>
            </a:stretch>
          </p:blipFill>
          <p:spPr>
            <a:xfrm>
              <a:off x="6697648" y="3822894"/>
              <a:ext cx="5058414" cy="435070"/>
            </a:xfrm>
            <a:prstGeom prst="rect">
              <a:avLst/>
            </a:prstGeom>
          </p:spPr>
        </p:pic>
      </p:grpSp>
      <p:sp>
        <p:nvSpPr>
          <p:cNvPr id="56" name="文本框 55">
            <a:extLst>
              <a:ext uri="{FF2B5EF4-FFF2-40B4-BE49-F238E27FC236}">
                <a16:creationId xmlns:a16="http://schemas.microsoft.com/office/drawing/2014/main" id="{A70FEB67-B3E2-E5F4-24F8-780839F8BE35}"/>
              </a:ext>
            </a:extLst>
          </p:cNvPr>
          <p:cNvSpPr txBox="1"/>
          <p:nvPr/>
        </p:nvSpPr>
        <p:spPr>
          <a:xfrm>
            <a:off x="838200" y="3136083"/>
            <a:ext cx="6096000" cy="369332"/>
          </a:xfrm>
          <a:prstGeom prst="rect">
            <a:avLst/>
          </a:prstGeom>
          <a:noFill/>
        </p:spPr>
        <p:txBody>
          <a:bodyPr wrap="square">
            <a:spAutoFit/>
          </a:bodyPr>
          <a:lstStyle/>
          <a:p>
            <a:r>
              <a:rPr lang="en-US" altLang="zh-CN" b="1" dirty="0">
                <a:solidFill>
                  <a:schemeClr val="accent6">
                    <a:lumMod val="75000"/>
                  </a:schemeClr>
                </a:solidFill>
                <a:latin typeface="Cambria" panose="02040503050406030204" pitchFamily="18" charset="0"/>
                <a:ea typeface="Cambria" panose="02040503050406030204" pitchFamily="18" charset="0"/>
              </a:rPr>
              <a:t>Product Rule. </a:t>
            </a:r>
          </a:p>
        </p:txBody>
      </p:sp>
      <p:sp>
        <p:nvSpPr>
          <p:cNvPr id="61" name="文本框 60">
            <a:extLst>
              <a:ext uri="{FF2B5EF4-FFF2-40B4-BE49-F238E27FC236}">
                <a16:creationId xmlns:a16="http://schemas.microsoft.com/office/drawing/2014/main" id="{344D43A8-4539-669E-83D3-6DA2D1F20545}"/>
              </a:ext>
            </a:extLst>
          </p:cNvPr>
          <p:cNvSpPr txBox="1"/>
          <p:nvPr/>
        </p:nvSpPr>
        <p:spPr>
          <a:xfrm>
            <a:off x="6661072" y="1815374"/>
            <a:ext cx="5094990" cy="369332"/>
          </a:xfrm>
          <a:prstGeom prst="rect">
            <a:avLst/>
          </a:prstGeom>
          <a:noFill/>
        </p:spPr>
        <p:txBody>
          <a:bodyPr wrap="square">
            <a:spAutoFit/>
          </a:bodyPr>
          <a:lstStyle/>
          <a:p>
            <a:r>
              <a:rPr lang="en-US" altLang="zh-CN" b="1" dirty="0">
                <a:solidFill>
                  <a:schemeClr val="tx1">
                    <a:lumMod val="95000"/>
                    <a:lumOff val="5000"/>
                  </a:schemeClr>
                </a:solidFill>
                <a:latin typeface="Cambria" panose="02040503050406030204" pitchFamily="18" charset="0"/>
                <a:ea typeface="Cambria" panose="02040503050406030204" pitchFamily="18" charset="0"/>
              </a:rPr>
              <a:t>Example: function (top), derivatives (bottom)</a:t>
            </a:r>
          </a:p>
        </p:txBody>
      </p:sp>
      <p:sp>
        <p:nvSpPr>
          <p:cNvPr id="62" name="灯片编号占位符 61">
            <a:extLst>
              <a:ext uri="{FF2B5EF4-FFF2-40B4-BE49-F238E27FC236}">
                <a16:creationId xmlns:a16="http://schemas.microsoft.com/office/drawing/2014/main" id="{1DBA2170-EEDD-3E96-604A-08A218FCE0DC}"/>
              </a:ext>
            </a:extLst>
          </p:cNvPr>
          <p:cNvSpPr>
            <a:spLocks noGrp="1"/>
          </p:cNvSpPr>
          <p:nvPr>
            <p:ph type="sldNum" sz="quarter" idx="12"/>
          </p:nvPr>
        </p:nvSpPr>
        <p:spPr/>
        <p:txBody>
          <a:bodyPr/>
          <a:lstStyle/>
          <a:p>
            <a:fld id="{4E6027E7-B534-4FEF-91D5-95DA47CFDE45}" type="slidenum">
              <a:rPr lang="zh-CN" altLang="en-US" smtClean="0"/>
              <a:t>60</a:t>
            </a:fld>
            <a:endParaRPr lang="zh-CN" altLang="en-US"/>
          </a:p>
        </p:txBody>
      </p:sp>
    </p:spTree>
    <p:extLst>
      <p:ext uri="{BB962C8B-B14F-4D97-AF65-F5344CB8AC3E}">
        <p14:creationId xmlns:p14="http://schemas.microsoft.com/office/powerpoint/2010/main" val="257297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28654" y="1468271"/>
                <a:ext cx="1043940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For any two differentiable functions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and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𝑔</m:t>
                    </m:r>
                    <m:r>
                      <a:rPr lang="en-US" altLang="zh-CN" b="0" i="1" dirty="0" smtClean="0">
                        <a:latin typeface="Cambria Math" panose="02040503050406030204" pitchFamily="18" charset="0"/>
                        <a:ea typeface="Cambria" panose="02040503050406030204" pitchFamily="18" charset="0"/>
                      </a:rPr>
                      <m:t>(</m:t>
                    </m:r>
                    <m:r>
                      <a:rPr lang="en-US" altLang="zh-CN"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r>
                  <a:rPr lang="en-US" altLang="zh-CN" b="0" dirty="0">
                    <a:latin typeface="Cambria" panose="02040503050406030204" pitchFamily="18" charset="0"/>
                    <a:ea typeface="Cambria" panose="02040503050406030204" pitchFamily="18" charset="0"/>
                  </a:rPr>
                  <a:t>, they satisfies the following rules:</a:t>
                </a:r>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28654" y="1468271"/>
                <a:ext cx="10439400" cy="369332"/>
              </a:xfrm>
              <a:prstGeom prst="rect">
                <a:avLst/>
              </a:prstGeom>
              <a:blipFill>
                <a:blip r:embed="rId3"/>
                <a:stretch>
                  <a:fillRect l="-526" t="-11667" b="-25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8EF7F18-1911-D1F7-21C9-B188893F04FE}"/>
              </a:ext>
            </a:extLst>
          </p:cNvPr>
          <p:cNvSpPr txBox="1"/>
          <p:nvPr/>
        </p:nvSpPr>
        <p:spPr>
          <a:xfrm>
            <a:off x="828654" y="2096795"/>
            <a:ext cx="5094990" cy="369332"/>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Sum and Difference Rules.</a:t>
            </a:r>
          </a:p>
        </p:txBody>
      </p:sp>
      <p:pic>
        <p:nvPicPr>
          <p:cNvPr id="7" name="图片 6">
            <a:extLst>
              <a:ext uri="{FF2B5EF4-FFF2-40B4-BE49-F238E27FC236}">
                <a16:creationId xmlns:a16="http://schemas.microsoft.com/office/drawing/2014/main" id="{38E476CC-206D-2A3E-17B4-07DA05DA4898}"/>
              </a:ext>
            </a:extLst>
          </p:cNvPr>
          <p:cNvPicPr>
            <a:picLocks noChangeAspect="1"/>
          </p:cNvPicPr>
          <p:nvPr/>
        </p:nvPicPr>
        <p:blipFill>
          <a:blip r:embed="rId4"/>
          <a:stretch>
            <a:fillRect/>
          </a:stretch>
        </p:blipFill>
        <p:spPr>
          <a:xfrm>
            <a:off x="1056408" y="2551209"/>
            <a:ext cx="3471135" cy="548074"/>
          </a:xfrm>
          <a:prstGeom prst="rect">
            <a:avLst/>
          </a:prstGeom>
        </p:spPr>
      </p:pic>
      <p:pic>
        <p:nvPicPr>
          <p:cNvPr id="12" name="图片 11">
            <a:extLst>
              <a:ext uri="{FF2B5EF4-FFF2-40B4-BE49-F238E27FC236}">
                <a16:creationId xmlns:a16="http://schemas.microsoft.com/office/drawing/2014/main" id="{F53A06EE-288E-2565-FF3D-335DC1ACFA84}"/>
              </a:ext>
            </a:extLst>
          </p:cNvPr>
          <p:cNvPicPr>
            <a:picLocks noChangeAspect="1"/>
          </p:cNvPicPr>
          <p:nvPr/>
        </p:nvPicPr>
        <p:blipFill>
          <a:blip r:embed="rId5"/>
          <a:stretch>
            <a:fillRect/>
          </a:stretch>
        </p:blipFill>
        <p:spPr>
          <a:xfrm>
            <a:off x="1056408" y="3621802"/>
            <a:ext cx="4701309" cy="355899"/>
          </a:xfrm>
          <a:prstGeom prst="rect">
            <a:avLst/>
          </a:prstGeom>
        </p:spPr>
      </p:pic>
      <p:grpSp>
        <p:nvGrpSpPr>
          <p:cNvPr id="43" name="组合 42">
            <a:extLst>
              <a:ext uri="{FF2B5EF4-FFF2-40B4-BE49-F238E27FC236}">
                <a16:creationId xmlns:a16="http://schemas.microsoft.com/office/drawing/2014/main" id="{E7367164-0AA5-AB7C-7A4D-0B17D74FD3BF}"/>
              </a:ext>
            </a:extLst>
          </p:cNvPr>
          <p:cNvGrpSpPr/>
          <p:nvPr/>
        </p:nvGrpSpPr>
        <p:grpSpPr>
          <a:xfrm>
            <a:off x="6096000" y="2205432"/>
            <a:ext cx="5963806" cy="996288"/>
            <a:chOff x="6096000" y="2205432"/>
            <a:chExt cx="5963806" cy="996288"/>
          </a:xfrm>
        </p:grpSpPr>
        <p:pic>
          <p:nvPicPr>
            <p:cNvPr id="9" name="图片 8">
              <a:extLst>
                <a:ext uri="{FF2B5EF4-FFF2-40B4-BE49-F238E27FC236}">
                  <a16:creationId xmlns:a16="http://schemas.microsoft.com/office/drawing/2014/main" id="{8924234A-9F52-463A-49CE-F5FAD08972BE}"/>
                </a:ext>
              </a:extLst>
            </p:cNvPr>
            <p:cNvPicPr>
              <a:picLocks noChangeAspect="1"/>
            </p:cNvPicPr>
            <p:nvPr/>
          </p:nvPicPr>
          <p:blipFill>
            <a:blip r:embed="rId6"/>
            <a:stretch>
              <a:fillRect/>
            </a:stretch>
          </p:blipFill>
          <p:spPr>
            <a:xfrm>
              <a:off x="7545742" y="2725552"/>
              <a:ext cx="2691308" cy="443722"/>
            </a:xfrm>
            <a:prstGeom prst="rect">
              <a:avLst/>
            </a:prstGeom>
          </p:spPr>
        </p:pic>
        <p:pic>
          <p:nvPicPr>
            <p:cNvPr id="15" name="图片 14">
              <a:extLst>
                <a:ext uri="{FF2B5EF4-FFF2-40B4-BE49-F238E27FC236}">
                  <a16:creationId xmlns:a16="http://schemas.microsoft.com/office/drawing/2014/main" id="{D44B56D7-B2F4-115C-B6B5-CCA7124D21BC}"/>
                </a:ext>
              </a:extLst>
            </p:cNvPr>
            <p:cNvPicPr>
              <a:picLocks noChangeAspect="1"/>
            </p:cNvPicPr>
            <p:nvPr/>
          </p:nvPicPr>
          <p:blipFill>
            <a:blip r:embed="rId7"/>
            <a:stretch>
              <a:fillRect/>
            </a:stretch>
          </p:blipFill>
          <p:spPr>
            <a:xfrm>
              <a:off x="7665593" y="2250627"/>
              <a:ext cx="2824617" cy="375033"/>
            </a:xfrm>
            <a:prstGeom prst="rect">
              <a:avLst/>
            </a:prstGeom>
          </p:spPr>
        </p:pic>
        <p:sp>
          <p:nvSpPr>
            <p:cNvPr id="19" name="矩形: 圆角 18">
              <a:extLst>
                <a:ext uri="{FF2B5EF4-FFF2-40B4-BE49-F238E27FC236}">
                  <a16:creationId xmlns:a16="http://schemas.microsoft.com/office/drawing/2014/main" id="{07213062-A15B-AE25-DE84-16E444F91ACF}"/>
                </a:ext>
              </a:extLst>
            </p:cNvPr>
            <p:cNvSpPr/>
            <p:nvPr/>
          </p:nvSpPr>
          <p:spPr>
            <a:xfrm>
              <a:off x="6096000" y="2205432"/>
              <a:ext cx="5963806" cy="996288"/>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grpSp>
      <p:grpSp>
        <p:nvGrpSpPr>
          <p:cNvPr id="42" name="组合 41">
            <a:extLst>
              <a:ext uri="{FF2B5EF4-FFF2-40B4-BE49-F238E27FC236}">
                <a16:creationId xmlns:a16="http://schemas.microsoft.com/office/drawing/2014/main" id="{0C0EC1A6-BDA4-264A-6ADD-3179DD6A8EEA}"/>
              </a:ext>
            </a:extLst>
          </p:cNvPr>
          <p:cNvGrpSpPr/>
          <p:nvPr/>
        </p:nvGrpSpPr>
        <p:grpSpPr>
          <a:xfrm>
            <a:off x="6096000" y="3296764"/>
            <a:ext cx="5963806" cy="950954"/>
            <a:chOff x="6096000" y="3366178"/>
            <a:chExt cx="5963806" cy="996287"/>
          </a:xfrm>
        </p:grpSpPr>
        <p:pic>
          <p:nvPicPr>
            <p:cNvPr id="18" name="图片 17">
              <a:extLst>
                <a:ext uri="{FF2B5EF4-FFF2-40B4-BE49-F238E27FC236}">
                  <a16:creationId xmlns:a16="http://schemas.microsoft.com/office/drawing/2014/main" id="{28583794-5AB2-D9CF-43D6-FB9193C9C26C}"/>
                </a:ext>
              </a:extLst>
            </p:cNvPr>
            <p:cNvPicPr>
              <a:picLocks noChangeAspect="1"/>
            </p:cNvPicPr>
            <p:nvPr/>
          </p:nvPicPr>
          <p:blipFill>
            <a:blip r:embed="rId8"/>
            <a:stretch>
              <a:fillRect/>
            </a:stretch>
          </p:blipFill>
          <p:spPr>
            <a:xfrm>
              <a:off x="8503583" y="3456604"/>
              <a:ext cx="1148639" cy="275864"/>
            </a:xfrm>
            <a:prstGeom prst="rect">
              <a:avLst/>
            </a:prstGeom>
          </p:spPr>
        </p:pic>
        <p:sp>
          <p:nvSpPr>
            <p:cNvPr id="20" name="矩形: 圆角 19">
              <a:extLst>
                <a:ext uri="{FF2B5EF4-FFF2-40B4-BE49-F238E27FC236}">
                  <a16:creationId xmlns:a16="http://schemas.microsoft.com/office/drawing/2014/main" id="{3A347951-D3EC-CFAD-D24F-634EF063B24A}"/>
                </a:ext>
              </a:extLst>
            </p:cNvPr>
            <p:cNvSpPr/>
            <p:nvPr/>
          </p:nvSpPr>
          <p:spPr>
            <a:xfrm>
              <a:off x="6096000" y="3366178"/>
              <a:ext cx="5963806" cy="996287"/>
            </a:xfrm>
            <a:prstGeom prst="roundRect">
              <a:avLst>
                <a:gd name="adj" fmla="val 6705"/>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27" name="图片 26">
              <a:extLst>
                <a:ext uri="{FF2B5EF4-FFF2-40B4-BE49-F238E27FC236}">
                  <a16:creationId xmlns:a16="http://schemas.microsoft.com/office/drawing/2014/main" id="{349AF3C0-6665-B67F-A31E-D8A4ED18DC5A}"/>
                </a:ext>
              </a:extLst>
            </p:cNvPr>
            <p:cNvPicPr>
              <a:picLocks noChangeAspect="1"/>
            </p:cNvPicPr>
            <p:nvPr/>
          </p:nvPicPr>
          <p:blipFill>
            <a:blip r:embed="rId9"/>
            <a:stretch>
              <a:fillRect/>
            </a:stretch>
          </p:blipFill>
          <p:spPr>
            <a:xfrm>
              <a:off x="6697648" y="3822894"/>
              <a:ext cx="5058414" cy="435070"/>
            </a:xfrm>
            <a:prstGeom prst="rect">
              <a:avLst/>
            </a:prstGeom>
          </p:spPr>
        </p:pic>
      </p:grpSp>
      <p:pic>
        <p:nvPicPr>
          <p:cNvPr id="29" name="图片 28">
            <a:extLst>
              <a:ext uri="{FF2B5EF4-FFF2-40B4-BE49-F238E27FC236}">
                <a16:creationId xmlns:a16="http://schemas.microsoft.com/office/drawing/2014/main" id="{AD40B195-0494-7BD7-B03C-34F743D12CB6}"/>
              </a:ext>
            </a:extLst>
          </p:cNvPr>
          <p:cNvPicPr>
            <a:picLocks noChangeAspect="1"/>
          </p:cNvPicPr>
          <p:nvPr/>
        </p:nvPicPr>
        <p:blipFill>
          <a:blip r:embed="rId10"/>
          <a:stretch>
            <a:fillRect/>
          </a:stretch>
        </p:blipFill>
        <p:spPr>
          <a:xfrm>
            <a:off x="1056408" y="4677067"/>
            <a:ext cx="4664072" cy="583009"/>
          </a:xfrm>
          <a:prstGeom prst="rect">
            <a:avLst/>
          </a:prstGeom>
        </p:spPr>
      </p:pic>
      <p:grpSp>
        <p:nvGrpSpPr>
          <p:cNvPr id="41" name="组合 40">
            <a:extLst>
              <a:ext uri="{FF2B5EF4-FFF2-40B4-BE49-F238E27FC236}">
                <a16:creationId xmlns:a16="http://schemas.microsoft.com/office/drawing/2014/main" id="{9518708D-88C4-082D-F75F-A83718889C7B}"/>
              </a:ext>
            </a:extLst>
          </p:cNvPr>
          <p:cNvGrpSpPr/>
          <p:nvPr/>
        </p:nvGrpSpPr>
        <p:grpSpPr>
          <a:xfrm>
            <a:off x="6096000" y="4339982"/>
            <a:ext cx="5963806" cy="996287"/>
            <a:chOff x="6057900" y="4453324"/>
            <a:chExt cx="5963806" cy="996287"/>
          </a:xfrm>
        </p:grpSpPr>
        <p:sp>
          <p:nvSpPr>
            <p:cNvPr id="30" name="矩形: 圆角 29">
              <a:extLst>
                <a:ext uri="{FF2B5EF4-FFF2-40B4-BE49-F238E27FC236}">
                  <a16:creationId xmlns:a16="http://schemas.microsoft.com/office/drawing/2014/main" id="{CFB84A58-6FBD-B0FF-DA09-E6ECFC8601CD}"/>
                </a:ext>
              </a:extLst>
            </p:cNvPr>
            <p:cNvSpPr/>
            <p:nvPr/>
          </p:nvSpPr>
          <p:spPr>
            <a:xfrm>
              <a:off x="6057900" y="4453324"/>
              <a:ext cx="5963806" cy="996287"/>
            </a:xfrm>
            <a:prstGeom prst="roundRect">
              <a:avLst>
                <a:gd name="adj" fmla="val 6705"/>
              </a:avLst>
            </a:prstGeom>
            <a:noFill/>
            <a:ln w="38100">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33" name="图片 32">
              <a:extLst>
                <a:ext uri="{FF2B5EF4-FFF2-40B4-BE49-F238E27FC236}">
                  <a16:creationId xmlns:a16="http://schemas.microsoft.com/office/drawing/2014/main" id="{52423F8D-448B-B257-7877-7D7F9B99A8BB}"/>
                </a:ext>
              </a:extLst>
            </p:cNvPr>
            <p:cNvPicPr>
              <a:picLocks noChangeAspect="1"/>
            </p:cNvPicPr>
            <p:nvPr/>
          </p:nvPicPr>
          <p:blipFill>
            <a:blip r:embed="rId11"/>
            <a:stretch>
              <a:fillRect/>
            </a:stretch>
          </p:blipFill>
          <p:spPr>
            <a:xfrm>
              <a:off x="8620138" y="4506276"/>
              <a:ext cx="921025" cy="441667"/>
            </a:xfrm>
            <a:prstGeom prst="rect">
              <a:avLst/>
            </a:prstGeom>
          </p:spPr>
        </p:pic>
        <p:grpSp>
          <p:nvGrpSpPr>
            <p:cNvPr id="40" name="组合 39">
              <a:extLst>
                <a:ext uri="{FF2B5EF4-FFF2-40B4-BE49-F238E27FC236}">
                  <a16:creationId xmlns:a16="http://schemas.microsoft.com/office/drawing/2014/main" id="{E90C5ADB-3B06-CE7E-74CD-5D3A20688DF1}"/>
                </a:ext>
              </a:extLst>
            </p:cNvPr>
            <p:cNvGrpSpPr/>
            <p:nvPr/>
          </p:nvGrpSpPr>
          <p:grpSpPr>
            <a:xfrm>
              <a:off x="7234863" y="4930535"/>
              <a:ext cx="4033191" cy="455009"/>
              <a:chOff x="7234863" y="4930535"/>
              <a:chExt cx="4033191" cy="455009"/>
            </a:xfrm>
          </p:grpSpPr>
          <p:pic>
            <p:nvPicPr>
              <p:cNvPr id="35" name="图片 34">
                <a:extLst>
                  <a:ext uri="{FF2B5EF4-FFF2-40B4-BE49-F238E27FC236}">
                    <a16:creationId xmlns:a16="http://schemas.microsoft.com/office/drawing/2014/main" id="{18C3C170-A186-636D-6FF1-57DFD871E7EB}"/>
                  </a:ext>
                </a:extLst>
              </p:cNvPr>
              <p:cNvPicPr>
                <a:picLocks noChangeAspect="1"/>
              </p:cNvPicPr>
              <p:nvPr/>
            </p:nvPicPr>
            <p:blipFill>
              <a:blip r:embed="rId12"/>
              <a:stretch>
                <a:fillRect/>
              </a:stretch>
            </p:blipFill>
            <p:spPr>
              <a:xfrm>
                <a:off x="7234863" y="4930535"/>
                <a:ext cx="537773" cy="446733"/>
              </a:xfrm>
              <a:prstGeom prst="rect">
                <a:avLst/>
              </a:prstGeom>
            </p:spPr>
          </p:pic>
          <p:pic>
            <p:nvPicPr>
              <p:cNvPr id="37" name="图片 36">
                <a:extLst>
                  <a:ext uri="{FF2B5EF4-FFF2-40B4-BE49-F238E27FC236}">
                    <a16:creationId xmlns:a16="http://schemas.microsoft.com/office/drawing/2014/main" id="{96A0DF4E-B327-7219-9BB9-9A4C6FB10D22}"/>
                  </a:ext>
                </a:extLst>
              </p:cNvPr>
              <p:cNvPicPr>
                <a:picLocks noChangeAspect="1"/>
              </p:cNvPicPr>
              <p:nvPr/>
            </p:nvPicPr>
            <p:blipFill>
              <a:blip r:embed="rId13"/>
              <a:stretch>
                <a:fillRect/>
              </a:stretch>
            </p:blipFill>
            <p:spPr>
              <a:xfrm>
                <a:off x="7897346" y="4959162"/>
                <a:ext cx="1643817" cy="418106"/>
              </a:xfrm>
              <a:prstGeom prst="rect">
                <a:avLst/>
              </a:prstGeom>
            </p:spPr>
          </p:pic>
          <p:pic>
            <p:nvPicPr>
              <p:cNvPr id="39" name="图片 38">
                <a:extLst>
                  <a:ext uri="{FF2B5EF4-FFF2-40B4-BE49-F238E27FC236}">
                    <a16:creationId xmlns:a16="http://schemas.microsoft.com/office/drawing/2014/main" id="{20E8C1E2-5BC9-2D1F-6188-108FECCC8C71}"/>
                  </a:ext>
                </a:extLst>
              </p:cNvPr>
              <p:cNvPicPr>
                <a:picLocks noChangeAspect="1"/>
              </p:cNvPicPr>
              <p:nvPr/>
            </p:nvPicPr>
            <p:blipFill>
              <a:blip r:embed="rId14"/>
              <a:stretch>
                <a:fillRect/>
              </a:stretch>
            </p:blipFill>
            <p:spPr>
              <a:xfrm>
                <a:off x="9615116" y="4946816"/>
                <a:ext cx="1652938" cy="438728"/>
              </a:xfrm>
              <a:prstGeom prst="rect">
                <a:avLst/>
              </a:prstGeom>
            </p:spPr>
          </p:pic>
        </p:grpSp>
      </p:grpSp>
      <p:sp>
        <p:nvSpPr>
          <p:cNvPr id="56" name="文本框 55">
            <a:extLst>
              <a:ext uri="{FF2B5EF4-FFF2-40B4-BE49-F238E27FC236}">
                <a16:creationId xmlns:a16="http://schemas.microsoft.com/office/drawing/2014/main" id="{A70FEB67-B3E2-E5F4-24F8-780839F8BE35}"/>
              </a:ext>
            </a:extLst>
          </p:cNvPr>
          <p:cNvSpPr txBox="1"/>
          <p:nvPr/>
        </p:nvSpPr>
        <p:spPr>
          <a:xfrm>
            <a:off x="838200" y="3136083"/>
            <a:ext cx="6096000" cy="369332"/>
          </a:xfrm>
          <a:prstGeom prst="rect">
            <a:avLst/>
          </a:prstGeom>
          <a:noFill/>
        </p:spPr>
        <p:txBody>
          <a:bodyPr wrap="square">
            <a:spAutoFit/>
          </a:bodyPr>
          <a:lstStyle/>
          <a:p>
            <a:r>
              <a:rPr lang="en-US" altLang="zh-CN" b="1" dirty="0">
                <a:solidFill>
                  <a:schemeClr val="accent6">
                    <a:lumMod val="75000"/>
                  </a:schemeClr>
                </a:solidFill>
                <a:latin typeface="Cambria" panose="02040503050406030204" pitchFamily="18" charset="0"/>
                <a:ea typeface="Cambria" panose="02040503050406030204" pitchFamily="18" charset="0"/>
              </a:rPr>
              <a:t>Product Rule. </a:t>
            </a:r>
          </a:p>
        </p:txBody>
      </p:sp>
      <p:sp>
        <p:nvSpPr>
          <p:cNvPr id="58" name="文本框 57">
            <a:extLst>
              <a:ext uri="{FF2B5EF4-FFF2-40B4-BE49-F238E27FC236}">
                <a16:creationId xmlns:a16="http://schemas.microsoft.com/office/drawing/2014/main" id="{4AA4F8CD-7E96-0697-497C-A32A45F97C24}"/>
              </a:ext>
            </a:extLst>
          </p:cNvPr>
          <p:cNvSpPr txBox="1"/>
          <p:nvPr/>
        </p:nvSpPr>
        <p:spPr>
          <a:xfrm>
            <a:off x="838200" y="4124428"/>
            <a:ext cx="6096000" cy="369332"/>
          </a:xfrm>
          <a:prstGeom prst="rect">
            <a:avLst/>
          </a:prstGeom>
          <a:noFill/>
        </p:spPr>
        <p:txBody>
          <a:bodyPr wrap="square">
            <a:spAutoFit/>
          </a:bodyPr>
          <a:lstStyle/>
          <a:p>
            <a:r>
              <a:rPr lang="en-US" altLang="zh-CN" b="1" dirty="0">
                <a:solidFill>
                  <a:schemeClr val="accent4">
                    <a:lumMod val="75000"/>
                  </a:schemeClr>
                </a:solidFill>
                <a:latin typeface="Cambria" panose="02040503050406030204" pitchFamily="18" charset="0"/>
                <a:ea typeface="Cambria" panose="02040503050406030204" pitchFamily="18" charset="0"/>
              </a:rPr>
              <a:t>Quotient Rule. </a:t>
            </a:r>
          </a:p>
        </p:txBody>
      </p:sp>
      <p:sp>
        <p:nvSpPr>
          <p:cNvPr id="61" name="文本框 60">
            <a:extLst>
              <a:ext uri="{FF2B5EF4-FFF2-40B4-BE49-F238E27FC236}">
                <a16:creationId xmlns:a16="http://schemas.microsoft.com/office/drawing/2014/main" id="{344D43A8-4539-669E-83D3-6DA2D1F20545}"/>
              </a:ext>
            </a:extLst>
          </p:cNvPr>
          <p:cNvSpPr txBox="1"/>
          <p:nvPr/>
        </p:nvSpPr>
        <p:spPr>
          <a:xfrm>
            <a:off x="6661072" y="1815374"/>
            <a:ext cx="5094990" cy="369332"/>
          </a:xfrm>
          <a:prstGeom prst="rect">
            <a:avLst/>
          </a:prstGeom>
          <a:noFill/>
        </p:spPr>
        <p:txBody>
          <a:bodyPr wrap="square">
            <a:spAutoFit/>
          </a:bodyPr>
          <a:lstStyle/>
          <a:p>
            <a:r>
              <a:rPr lang="en-US" altLang="zh-CN" b="1" dirty="0">
                <a:solidFill>
                  <a:schemeClr val="tx1">
                    <a:lumMod val="95000"/>
                    <a:lumOff val="5000"/>
                  </a:schemeClr>
                </a:solidFill>
                <a:latin typeface="Cambria" panose="02040503050406030204" pitchFamily="18" charset="0"/>
                <a:ea typeface="Cambria" panose="02040503050406030204" pitchFamily="18" charset="0"/>
              </a:rPr>
              <a:t>Example: function (top), derivatives (bottom)</a:t>
            </a:r>
          </a:p>
        </p:txBody>
      </p:sp>
      <p:sp>
        <p:nvSpPr>
          <p:cNvPr id="62" name="灯片编号占位符 61">
            <a:extLst>
              <a:ext uri="{FF2B5EF4-FFF2-40B4-BE49-F238E27FC236}">
                <a16:creationId xmlns:a16="http://schemas.microsoft.com/office/drawing/2014/main" id="{1DBA2170-EEDD-3E96-604A-08A218FCE0DC}"/>
              </a:ext>
            </a:extLst>
          </p:cNvPr>
          <p:cNvSpPr>
            <a:spLocks noGrp="1"/>
          </p:cNvSpPr>
          <p:nvPr>
            <p:ph type="sldNum" sz="quarter" idx="12"/>
          </p:nvPr>
        </p:nvSpPr>
        <p:spPr/>
        <p:txBody>
          <a:bodyPr/>
          <a:lstStyle/>
          <a:p>
            <a:fld id="{4E6027E7-B534-4FEF-91D5-95DA47CFDE45}" type="slidenum">
              <a:rPr lang="zh-CN" altLang="en-US" smtClean="0"/>
              <a:t>61</a:t>
            </a:fld>
            <a:endParaRPr lang="zh-CN" altLang="en-US"/>
          </a:p>
        </p:txBody>
      </p:sp>
    </p:spTree>
    <p:extLst>
      <p:ext uri="{BB962C8B-B14F-4D97-AF65-F5344CB8AC3E}">
        <p14:creationId xmlns:p14="http://schemas.microsoft.com/office/powerpoint/2010/main" val="236104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Properties of Derivatives</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26FD494-351A-66F8-2A6D-CCF577B58325}"/>
                  </a:ext>
                </a:extLst>
              </p:cNvPr>
              <p:cNvSpPr txBox="1"/>
              <p:nvPr/>
            </p:nvSpPr>
            <p:spPr>
              <a:xfrm>
                <a:off x="828654" y="1468271"/>
                <a:ext cx="10439400" cy="369332"/>
              </a:xfrm>
              <a:prstGeom prst="rect">
                <a:avLst/>
              </a:prstGeom>
              <a:noFill/>
            </p:spPr>
            <p:txBody>
              <a:bodyPr wrap="square">
                <a:spAutoFit/>
              </a:bodyPr>
              <a:lstStyle/>
              <a:p>
                <a:r>
                  <a:rPr lang="en-US" altLang="zh-CN" dirty="0">
                    <a:latin typeface="Cambria" panose="02040503050406030204" pitchFamily="18" charset="0"/>
                    <a:ea typeface="Cambria" panose="02040503050406030204" pitchFamily="18" charset="0"/>
                  </a:rPr>
                  <a:t>For any two differentiable functions </a:t>
                </a:r>
                <a14:m>
                  <m:oMath xmlns:m="http://schemas.openxmlformats.org/officeDocument/2006/math">
                    <m:r>
                      <a:rPr lang="zh-CN" altLang="en-US" b="0" i="1" dirty="0" smtClean="0">
                        <a:latin typeface="Cambria Math" panose="02040503050406030204" pitchFamily="18" charset="0"/>
                        <a:ea typeface="Cambria" panose="02040503050406030204" pitchFamily="18" charset="0"/>
                      </a:rPr>
                      <m:t>𝑓</m:t>
                    </m:r>
                    <m:d>
                      <m:dPr>
                        <m:ctrlPr>
                          <a:rPr lang="en-US" altLang="zh-CN" b="0" i="1" dirty="0" smtClean="0">
                            <a:latin typeface="Cambria Math" panose="02040503050406030204" pitchFamily="18" charset="0"/>
                            <a:ea typeface="Cambria" panose="02040503050406030204" pitchFamily="18" charset="0"/>
                          </a:rPr>
                        </m:ctrlPr>
                      </m:dPr>
                      <m:e>
                        <m:r>
                          <a:rPr lang="en-US" altLang="zh-CN" b="0" i="1" dirty="0" smtClean="0">
                            <a:latin typeface="Cambria Math" panose="02040503050406030204" pitchFamily="18" charset="0"/>
                            <a:ea typeface="Cambria" panose="02040503050406030204" pitchFamily="18" charset="0"/>
                          </a:rPr>
                          <m:t>𝑥</m:t>
                        </m:r>
                      </m:e>
                    </m:d>
                  </m:oMath>
                </a14:m>
                <a:r>
                  <a:rPr lang="en-US" altLang="zh-CN" b="0" dirty="0">
                    <a:latin typeface="Cambria" panose="02040503050406030204" pitchFamily="18" charset="0"/>
                    <a:ea typeface="Cambria" panose="02040503050406030204" pitchFamily="18" charset="0"/>
                  </a:rPr>
                  <a:t> and </a:t>
                </a:r>
                <a14:m>
                  <m:oMath xmlns:m="http://schemas.openxmlformats.org/officeDocument/2006/math">
                    <m:r>
                      <a:rPr lang="en-US" altLang="zh-CN" b="0" i="1" dirty="0" smtClean="0">
                        <a:latin typeface="Cambria Math" panose="02040503050406030204" pitchFamily="18" charset="0"/>
                        <a:ea typeface="Cambria" panose="02040503050406030204" pitchFamily="18" charset="0"/>
                      </a:rPr>
                      <m:t>𝑔</m:t>
                    </m:r>
                    <m:r>
                      <a:rPr lang="en-US" altLang="zh-CN" b="0" i="1" dirty="0" smtClean="0">
                        <a:latin typeface="Cambria Math" panose="02040503050406030204" pitchFamily="18" charset="0"/>
                        <a:ea typeface="Cambria" panose="02040503050406030204" pitchFamily="18" charset="0"/>
                      </a:rPr>
                      <m:t>(</m:t>
                    </m:r>
                    <m:r>
                      <a:rPr lang="en-US" altLang="zh-CN" b="0" i="1" dirty="0" smtClean="0">
                        <a:latin typeface="Cambria Math" panose="02040503050406030204" pitchFamily="18" charset="0"/>
                        <a:ea typeface="Cambria" panose="02040503050406030204" pitchFamily="18" charset="0"/>
                      </a:rPr>
                      <m:t>𝑥</m:t>
                    </m:r>
                    <m:r>
                      <a:rPr lang="en-US" altLang="zh-CN" b="0" i="1" dirty="0" smtClean="0">
                        <a:latin typeface="Cambria Math" panose="02040503050406030204" pitchFamily="18" charset="0"/>
                        <a:ea typeface="Cambria" panose="02040503050406030204" pitchFamily="18" charset="0"/>
                      </a:rPr>
                      <m:t>)</m:t>
                    </m:r>
                  </m:oMath>
                </a14:m>
                <a:r>
                  <a:rPr lang="en-US" altLang="zh-CN" b="0" dirty="0">
                    <a:latin typeface="Cambria" panose="02040503050406030204" pitchFamily="18" charset="0"/>
                    <a:ea typeface="Cambria" panose="02040503050406030204" pitchFamily="18" charset="0"/>
                  </a:rPr>
                  <a:t>, they satisfies the following rules:</a:t>
                </a:r>
              </a:p>
            </p:txBody>
          </p:sp>
        </mc:Choice>
        <mc:Fallback xmlns="">
          <p:sp>
            <p:nvSpPr>
              <p:cNvPr id="24" name="文本框 23">
                <a:extLst>
                  <a:ext uri="{FF2B5EF4-FFF2-40B4-BE49-F238E27FC236}">
                    <a16:creationId xmlns:a16="http://schemas.microsoft.com/office/drawing/2014/main" id="{826FD494-351A-66F8-2A6D-CCF577B58325}"/>
                  </a:ext>
                </a:extLst>
              </p:cNvPr>
              <p:cNvSpPr txBox="1">
                <a:spLocks noRot="1" noChangeAspect="1" noMove="1" noResize="1" noEditPoints="1" noAdjustHandles="1" noChangeArrowheads="1" noChangeShapeType="1" noTextEdit="1"/>
              </p:cNvSpPr>
              <p:nvPr/>
            </p:nvSpPr>
            <p:spPr>
              <a:xfrm>
                <a:off x="828654" y="1468271"/>
                <a:ext cx="10439400" cy="369332"/>
              </a:xfrm>
              <a:prstGeom prst="rect">
                <a:avLst/>
              </a:prstGeom>
              <a:blipFill>
                <a:blip r:embed="rId3"/>
                <a:stretch>
                  <a:fillRect l="-526" t="-11667" b="-25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8EF7F18-1911-D1F7-21C9-B188893F04FE}"/>
              </a:ext>
            </a:extLst>
          </p:cNvPr>
          <p:cNvSpPr txBox="1"/>
          <p:nvPr/>
        </p:nvSpPr>
        <p:spPr>
          <a:xfrm>
            <a:off x="828654" y="2096795"/>
            <a:ext cx="5094990" cy="369332"/>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Sum and Difference Rules.</a:t>
            </a:r>
          </a:p>
        </p:txBody>
      </p:sp>
      <p:pic>
        <p:nvPicPr>
          <p:cNvPr id="7" name="图片 6">
            <a:extLst>
              <a:ext uri="{FF2B5EF4-FFF2-40B4-BE49-F238E27FC236}">
                <a16:creationId xmlns:a16="http://schemas.microsoft.com/office/drawing/2014/main" id="{38E476CC-206D-2A3E-17B4-07DA05DA4898}"/>
              </a:ext>
            </a:extLst>
          </p:cNvPr>
          <p:cNvPicPr>
            <a:picLocks noChangeAspect="1"/>
          </p:cNvPicPr>
          <p:nvPr/>
        </p:nvPicPr>
        <p:blipFill>
          <a:blip r:embed="rId4"/>
          <a:stretch>
            <a:fillRect/>
          </a:stretch>
        </p:blipFill>
        <p:spPr>
          <a:xfrm>
            <a:off x="1056408" y="2551209"/>
            <a:ext cx="3471135" cy="548074"/>
          </a:xfrm>
          <a:prstGeom prst="rect">
            <a:avLst/>
          </a:prstGeom>
        </p:spPr>
      </p:pic>
      <p:pic>
        <p:nvPicPr>
          <p:cNvPr id="12" name="图片 11">
            <a:extLst>
              <a:ext uri="{FF2B5EF4-FFF2-40B4-BE49-F238E27FC236}">
                <a16:creationId xmlns:a16="http://schemas.microsoft.com/office/drawing/2014/main" id="{F53A06EE-288E-2565-FF3D-335DC1ACFA84}"/>
              </a:ext>
            </a:extLst>
          </p:cNvPr>
          <p:cNvPicPr>
            <a:picLocks noChangeAspect="1"/>
          </p:cNvPicPr>
          <p:nvPr/>
        </p:nvPicPr>
        <p:blipFill>
          <a:blip r:embed="rId5"/>
          <a:stretch>
            <a:fillRect/>
          </a:stretch>
        </p:blipFill>
        <p:spPr>
          <a:xfrm>
            <a:off x="1056408" y="3621802"/>
            <a:ext cx="4701309" cy="355899"/>
          </a:xfrm>
          <a:prstGeom prst="rect">
            <a:avLst/>
          </a:prstGeom>
        </p:spPr>
      </p:pic>
      <p:grpSp>
        <p:nvGrpSpPr>
          <p:cNvPr id="43" name="组合 42">
            <a:extLst>
              <a:ext uri="{FF2B5EF4-FFF2-40B4-BE49-F238E27FC236}">
                <a16:creationId xmlns:a16="http://schemas.microsoft.com/office/drawing/2014/main" id="{E7367164-0AA5-AB7C-7A4D-0B17D74FD3BF}"/>
              </a:ext>
            </a:extLst>
          </p:cNvPr>
          <p:cNvGrpSpPr/>
          <p:nvPr/>
        </p:nvGrpSpPr>
        <p:grpSpPr>
          <a:xfrm>
            <a:off x="6096000" y="2205432"/>
            <a:ext cx="5963806" cy="996288"/>
            <a:chOff x="6096000" y="2205432"/>
            <a:chExt cx="5963806" cy="996288"/>
          </a:xfrm>
        </p:grpSpPr>
        <p:pic>
          <p:nvPicPr>
            <p:cNvPr id="9" name="图片 8">
              <a:extLst>
                <a:ext uri="{FF2B5EF4-FFF2-40B4-BE49-F238E27FC236}">
                  <a16:creationId xmlns:a16="http://schemas.microsoft.com/office/drawing/2014/main" id="{8924234A-9F52-463A-49CE-F5FAD08972BE}"/>
                </a:ext>
              </a:extLst>
            </p:cNvPr>
            <p:cNvPicPr>
              <a:picLocks noChangeAspect="1"/>
            </p:cNvPicPr>
            <p:nvPr/>
          </p:nvPicPr>
          <p:blipFill>
            <a:blip r:embed="rId6"/>
            <a:stretch>
              <a:fillRect/>
            </a:stretch>
          </p:blipFill>
          <p:spPr>
            <a:xfrm>
              <a:off x="7545742" y="2725552"/>
              <a:ext cx="2691308" cy="443722"/>
            </a:xfrm>
            <a:prstGeom prst="rect">
              <a:avLst/>
            </a:prstGeom>
          </p:spPr>
        </p:pic>
        <p:pic>
          <p:nvPicPr>
            <p:cNvPr id="15" name="图片 14">
              <a:extLst>
                <a:ext uri="{FF2B5EF4-FFF2-40B4-BE49-F238E27FC236}">
                  <a16:creationId xmlns:a16="http://schemas.microsoft.com/office/drawing/2014/main" id="{D44B56D7-B2F4-115C-B6B5-CCA7124D21BC}"/>
                </a:ext>
              </a:extLst>
            </p:cNvPr>
            <p:cNvPicPr>
              <a:picLocks noChangeAspect="1"/>
            </p:cNvPicPr>
            <p:nvPr/>
          </p:nvPicPr>
          <p:blipFill>
            <a:blip r:embed="rId7"/>
            <a:stretch>
              <a:fillRect/>
            </a:stretch>
          </p:blipFill>
          <p:spPr>
            <a:xfrm>
              <a:off x="7665593" y="2250627"/>
              <a:ext cx="2824617" cy="375033"/>
            </a:xfrm>
            <a:prstGeom prst="rect">
              <a:avLst/>
            </a:prstGeom>
          </p:spPr>
        </p:pic>
        <p:sp>
          <p:nvSpPr>
            <p:cNvPr id="19" name="矩形: 圆角 18">
              <a:extLst>
                <a:ext uri="{FF2B5EF4-FFF2-40B4-BE49-F238E27FC236}">
                  <a16:creationId xmlns:a16="http://schemas.microsoft.com/office/drawing/2014/main" id="{07213062-A15B-AE25-DE84-16E444F91ACF}"/>
                </a:ext>
              </a:extLst>
            </p:cNvPr>
            <p:cNvSpPr/>
            <p:nvPr/>
          </p:nvSpPr>
          <p:spPr>
            <a:xfrm>
              <a:off x="6096000" y="2205432"/>
              <a:ext cx="5963806" cy="996288"/>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grpSp>
      <p:grpSp>
        <p:nvGrpSpPr>
          <p:cNvPr id="42" name="组合 41">
            <a:extLst>
              <a:ext uri="{FF2B5EF4-FFF2-40B4-BE49-F238E27FC236}">
                <a16:creationId xmlns:a16="http://schemas.microsoft.com/office/drawing/2014/main" id="{0C0EC1A6-BDA4-264A-6ADD-3179DD6A8EEA}"/>
              </a:ext>
            </a:extLst>
          </p:cNvPr>
          <p:cNvGrpSpPr/>
          <p:nvPr/>
        </p:nvGrpSpPr>
        <p:grpSpPr>
          <a:xfrm>
            <a:off x="6096000" y="3296764"/>
            <a:ext cx="5963806" cy="950954"/>
            <a:chOff x="6096000" y="3366178"/>
            <a:chExt cx="5963806" cy="996287"/>
          </a:xfrm>
        </p:grpSpPr>
        <p:pic>
          <p:nvPicPr>
            <p:cNvPr id="18" name="图片 17">
              <a:extLst>
                <a:ext uri="{FF2B5EF4-FFF2-40B4-BE49-F238E27FC236}">
                  <a16:creationId xmlns:a16="http://schemas.microsoft.com/office/drawing/2014/main" id="{28583794-5AB2-D9CF-43D6-FB9193C9C26C}"/>
                </a:ext>
              </a:extLst>
            </p:cNvPr>
            <p:cNvPicPr>
              <a:picLocks noChangeAspect="1"/>
            </p:cNvPicPr>
            <p:nvPr/>
          </p:nvPicPr>
          <p:blipFill>
            <a:blip r:embed="rId8"/>
            <a:stretch>
              <a:fillRect/>
            </a:stretch>
          </p:blipFill>
          <p:spPr>
            <a:xfrm>
              <a:off x="8503583" y="3456604"/>
              <a:ext cx="1148639" cy="275864"/>
            </a:xfrm>
            <a:prstGeom prst="rect">
              <a:avLst/>
            </a:prstGeom>
          </p:spPr>
        </p:pic>
        <p:sp>
          <p:nvSpPr>
            <p:cNvPr id="20" name="矩形: 圆角 19">
              <a:extLst>
                <a:ext uri="{FF2B5EF4-FFF2-40B4-BE49-F238E27FC236}">
                  <a16:creationId xmlns:a16="http://schemas.microsoft.com/office/drawing/2014/main" id="{3A347951-D3EC-CFAD-D24F-634EF063B24A}"/>
                </a:ext>
              </a:extLst>
            </p:cNvPr>
            <p:cNvSpPr/>
            <p:nvPr/>
          </p:nvSpPr>
          <p:spPr>
            <a:xfrm>
              <a:off x="6096000" y="3366178"/>
              <a:ext cx="5963806" cy="996287"/>
            </a:xfrm>
            <a:prstGeom prst="roundRect">
              <a:avLst>
                <a:gd name="adj" fmla="val 6705"/>
              </a:avLst>
            </a:prstGeom>
            <a:noFill/>
            <a:ln w="38100">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27" name="图片 26">
              <a:extLst>
                <a:ext uri="{FF2B5EF4-FFF2-40B4-BE49-F238E27FC236}">
                  <a16:creationId xmlns:a16="http://schemas.microsoft.com/office/drawing/2014/main" id="{349AF3C0-6665-B67F-A31E-D8A4ED18DC5A}"/>
                </a:ext>
              </a:extLst>
            </p:cNvPr>
            <p:cNvPicPr>
              <a:picLocks noChangeAspect="1"/>
            </p:cNvPicPr>
            <p:nvPr/>
          </p:nvPicPr>
          <p:blipFill>
            <a:blip r:embed="rId9"/>
            <a:stretch>
              <a:fillRect/>
            </a:stretch>
          </p:blipFill>
          <p:spPr>
            <a:xfrm>
              <a:off x="6697648" y="3822894"/>
              <a:ext cx="5058414" cy="435070"/>
            </a:xfrm>
            <a:prstGeom prst="rect">
              <a:avLst/>
            </a:prstGeom>
          </p:spPr>
        </p:pic>
      </p:grpSp>
      <p:pic>
        <p:nvPicPr>
          <p:cNvPr id="29" name="图片 28">
            <a:extLst>
              <a:ext uri="{FF2B5EF4-FFF2-40B4-BE49-F238E27FC236}">
                <a16:creationId xmlns:a16="http://schemas.microsoft.com/office/drawing/2014/main" id="{AD40B195-0494-7BD7-B03C-34F743D12CB6}"/>
              </a:ext>
            </a:extLst>
          </p:cNvPr>
          <p:cNvPicPr>
            <a:picLocks noChangeAspect="1"/>
          </p:cNvPicPr>
          <p:nvPr/>
        </p:nvPicPr>
        <p:blipFill>
          <a:blip r:embed="rId10"/>
          <a:stretch>
            <a:fillRect/>
          </a:stretch>
        </p:blipFill>
        <p:spPr>
          <a:xfrm>
            <a:off x="1056408" y="4677067"/>
            <a:ext cx="4664072" cy="583009"/>
          </a:xfrm>
          <a:prstGeom prst="rect">
            <a:avLst/>
          </a:prstGeom>
        </p:spPr>
      </p:pic>
      <p:grpSp>
        <p:nvGrpSpPr>
          <p:cNvPr id="41" name="组合 40">
            <a:extLst>
              <a:ext uri="{FF2B5EF4-FFF2-40B4-BE49-F238E27FC236}">
                <a16:creationId xmlns:a16="http://schemas.microsoft.com/office/drawing/2014/main" id="{9518708D-88C4-082D-F75F-A83718889C7B}"/>
              </a:ext>
            </a:extLst>
          </p:cNvPr>
          <p:cNvGrpSpPr/>
          <p:nvPr/>
        </p:nvGrpSpPr>
        <p:grpSpPr>
          <a:xfrm>
            <a:off x="6096000" y="4339982"/>
            <a:ext cx="5963806" cy="996287"/>
            <a:chOff x="6057900" y="4453324"/>
            <a:chExt cx="5963806" cy="996287"/>
          </a:xfrm>
        </p:grpSpPr>
        <p:sp>
          <p:nvSpPr>
            <p:cNvPr id="30" name="矩形: 圆角 29">
              <a:extLst>
                <a:ext uri="{FF2B5EF4-FFF2-40B4-BE49-F238E27FC236}">
                  <a16:creationId xmlns:a16="http://schemas.microsoft.com/office/drawing/2014/main" id="{CFB84A58-6FBD-B0FF-DA09-E6ECFC8601CD}"/>
                </a:ext>
              </a:extLst>
            </p:cNvPr>
            <p:cNvSpPr/>
            <p:nvPr/>
          </p:nvSpPr>
          <p:spPr>
            <a:xfrm>
              <a:off x="6057900" y="4453324"/>
              <a:ext cx="5963806" cy="996287"/>
            </a:xfrm>
            <a:prstGeom prst="roundRect">
              <a:avLst>
                <a:gd name="adj" fmla="val 6705"/>
              </a:avLst>
            </a:prstGeom>
            <a:noFill/>
            <a:ln w="38100">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33" name="图片 32">
              <a:extLst>
                <a:ext uri="{FF2B5EF4-FFF2-40B4-BE49-F238E27FC236}">
                  <a16:creationId xmlns:a16="http://schemas.microsoft.com/office/drawing/2014/main" id="{52423F8D-448B-B257-7877-7D7F9B99A8BB}"/>
                </a:ext>
              </a:extLst>
            </p:cNvPr>
            <p:cNvPicPr>
              <a:picLocks noChangeAspect="1"/>
            </p:cNvPicPr>
            <p:nvPr/>
          </p:nvPicPr>
          <p:blipFill>
            <a:blip r:embed="rId11"/>
            <a:stretch>
              <a:fillRect/>
            </a:stretch>
          </p:blipFill>
          <p:spPr>
            <a:xfrm>
              <a:off x="8620138" y="4506276"/>
              <a:ext cx="921025" cy="441667"/>
            </a:xfrm>
            <a:prstGeom prst="rect">
              <a:avLst/>
            </a:prstGeom>
          </p:spPr>
        </p:pic>
        <p:grpSp>
          <p:nvGrpSpPr>
            <p:cNvPr id="40" name="组合 39">
              <a:extLst>
                <a:ext uri="{FF2B5EF4-FFF2-40B4-BE49-F238E27FC236}">
                  <a16:creationId xmlns:a16="http://schemas.microsoft.com/office/drawing/2014/main" id="{E90C5ADB-3B06-CE7E-74CD-5D3A20688DF1}"/>
                </a:ext>
              </a:extLst>
            </p:cNvPr>
            <p:cNvGrpSpPr/>
            <p:nvPr/>
          </p:nvGrpSpPr>
          <p:grpSpPr>
            <a:xfrm>
              <a:off x="7234863" y="4930535"/>
              <a:ext cx="4033191" cy="455009"/>
              <a:chOff x="7234863" y="4930535"/>
              <a:chExt cx="4033191" cy="455009"/>
            </a:xfrm>
          </p:grpSpPr>
          <p:pic>
            <p:nvPicPr>
              <p:cNvPr id="35" name="图片 34">
                <a:extLst>
                  <a:ext uri="{FF2B5EF4-FFF2-40B4-BE49-F238E27FC236}">
                    <a16:creationId xmlns:a16="http://schemas.microsoft.com/office/drawing/2014/main" id="{18C3C170-A186-636D-6FF1-57DFD871E7EB}"/>
                  </a:ext>
                </a:extLst>
              </p:cNvPr>
              <p:cNvPicPr>
                <a:picLocks noChangeAspect="1"/>
              </p:cNvPicPr>
              <p:nvPr/>
            </p:nvPicPr>
            <p:blipFill>
              <a:blip r:embed="rId12"/>
              <a:stretch>
                <a:fillRect/>
              </a:stretch>
            </p:blipFill>
            <p:spPr>
              <a:xfrm>
                <a:off x="7234863" y="4930535"/>
                <a:ext cx="537773" cy="446733"/>
              </a:xfrm>
              <a:prstGeom prst="rect">
                <a:avLst/>
              </a:prstGeom>
            </p:spPr>
          </p:pic>
          <p:pic>
            <p:nvPicPr>
              <p:cNvPr id="37" name="图片 36">
                <a:extLst>
                  <a:ext uri="{FF2B5EF4-FFF2-40B4-BE49-F238E27FC236}">
                    <a16:creationId xmlns:a16="http://schemas.microsoft.com/office/drawing/2014/main" id="{96A0DF4E-B327-7219-9BB9-9A4C6FB10D22}"/>
                  </a:ext>
                </a:extLst>
              </p:cNvPr>
              <p:cNvPicPr>
                <a:picLocks noChangeAspect="1"/>
              </p:cNvPicPr>
              <p:nvPr/>
            </p:nvPicPr>
            <p:blipFill>
              <a:blip r:embed="rId13"/>
              <a:stretch>
                <a:fillRect/>
              </a:stretch>
            </p:blipFill>
            <p:spPr>
              <a:xfrm>
                <a:off x="7897346" y="4959162"/>
                <a:ext cx="1643817" cy="418106"/>
              </a:xfrm>
              <a:prstGeom prst="rect">
                <a:avLst/>
              </a:prstGeom>
            </p:spPr>
          </p:pic>
          <p:pic>
            <p:nvPicPr>
              <p:cNvPr id="39" name="图片 38">
                <a:extLst>
                  <a:ext uri="{FF2B5EF4-FFF2-40B4-BE49-F238E27FC236}">
                    <a16:creationId xmlns:a16="http://schemas.microsoft.com/office/drawing/2014/main" id="{20E8C1E2-5BC9-2D1F-6188-108FECCC8C71}"/>
                  </a:ext>
                </a:extLst>
              </p:cNvPr>
              <p:cNvPicPr>
                <a:picLocks noChangeAspect="1"/>
              </p:cNvPicPr>
              <p:nvPr/>
            </p:nvPicPr>
            <p:blipFill>
              <a:blip r:embed="rId14"/>
              <a:stretch>
                <a:fillRect/>
              </a:stretch>
            </p:blipFill>
            <p:spPr>
              <a:xfrm>
                <a:off x="9615116" y="4946816"/>
                <a:ext cx="1652938" cy="438728"/>
              </a:xfrm>
              <a:prstGeom prst="rect">
                <a:avLst/>
              </a:prstGeom>
            </p:spPr>
          </p:pic>
        </p:grpSp>
      </p:grpSp>
      <p:pic>
        <p:nvPicPr>
          <p:cNvPr id="45" name="图片 44">
            <a:extLst>
              <a:ext uri="{FF2B5EF4-FFF2-40B4-BE49-F238E27FC236}">
                <a16:creationId xmlns:a16="http://schemas.microsoft.com/office/drawing/2014/main" id="{8548783D-D18E-44E8-995C-6B2C9496021E}"/>
              </a:ext>
            </a:extLst>
          </p:cNvPr>
          <p:cNvPicPr>
            <a:picLocks noChangeAspect="1"/>
          </p:cNvPicPr>
          <p:nvPr/>
        </p:nvPicPr>
        <p:blipFill>
          <a:blip r:embed="rId15"/>
          <a:stretch>
            <a:fillRect/>
          </a:stretch>
        </p:blipFill>
        <p:spPr>
          <a:xfrm>
            <a:off x="1056408" y="5761774"/>
            <a:ext cx="3471135" cy="395336"/>
          </a:xfrm>
          <a:prstGeom prst="rect">
            <a:avLst/>
          </a:prstGeom>
        </p:spPr>
      </p:pic>
      <p:grpSp>
        <p:nvGrpSpPr>
          <p:cNvPr id="54" name="组合 53">
            <a:extLst>
              <a:ext uri="{FF2B5EF4-FFF2-40B4-BE49-F238E27FC236}">
                <a16:creationId xmlns:a16="http://schemas.microsoft.com/office/drawing/2014/main" id="{2353DB4A-8CF6-1553-FE14-405A4FA8A621}"/>
              </a:ext>
            </a:extLst>
          </p:cNvPr>
          <p:cNvGrpSpPr/>
          <p:nvPr/>
        </p:nvGrpSpPr>
        <p:grpSpPr>
          <a:xfrm>
            <a:off x="6096000" y="5427128"/>
            <a:ext cx="5963806" cy="996287"/>
            <a:chOff x="6057900" y="5540470"/>
            <a:chExt cx="5963806" cy="996287"/>
          </a:xfrm>
        </p:grpSpPr>
        <p:sp>
          <p:nvSpPr>
            <p:cNvPr id="31" name="矩形: 圆角 30">
              <a:extLst>
                <a:ext uri="{FF2B5EF4-FFF2-40B4-BE49-F238E27FC236}">
                  <a16:creationId xmlns:a16="http://schemas.microsoft.com/office/drawing/2014/main" id="{CB2C738C-F2EA-439A-992D-0288CBA24FF6}"/>
                </a:ext>
              </a:extLst>
            </p:cNvPr>
            <p:cNvSpPr/>
            <p:nvPr/>
          </p:nvSpPr>
          <p:spPr>
            <a:xfrm>
              <a:off x="6057900" y="5540470"/>
              <a:ext cx="5963806" cy="996287"/>
            </a:xfrm>
            <a:prstGeom prst="roundRect">
              <a:avLst>
                <a:gd name="adj" fmla="val 6705"/>
              </a:avLst>
            </a:prstGeom>
            <a:noFill/>
            <a:ln w="38100">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pic>
          <p:nvPicPr>
            <p:cNvPr id="49" name="图片 48">
              <a:extLst>
                <a:ext uri="{FF2B5EF4-FFF2-40B4-BE49-F238E27FC236}">
                  <a16:creationId xmlns:a16="http://schemas.microsoft.com/office/drawing/2014/main" id="{4DDB0E58-7737-8762-E1A1-C799E20B2AE1}"/>
                </a:ext>
              </a:extLst>
            </p:cNvPr>
            <p:cNvPicPr>
              <a:picLocks noChangeAspect="1"/>
            </p:cNvPicPr>
            <p:nvPr/>
          </p:nvPicPr>
          <p:blipFill>
            <a:blip r:embed="rId16"/>
            <a:stretch>
              <a:fillRect/>
            </a:stretch>
          </p:blipFill>
          <p:spPr>
            <a:xfrm>
              <a:off x="8189684" y="5589707"/>
              <a:ext cx="1784901" cy="413890"/>
            </a:xfrm>
            <a:prstGeom prst="rect">
              <a:avLst/>
            </a:prstGeom>
          </p:spPr>
        </p:pic>
        <p:pic>
          <p:nvPicPr>
            <p:cNvPr id="51" name="图片 50">
              <a:extLst>
                <a:ext uri="{FF2B5EF4-FFF2-40B4-BE49-F238E27FC236}">
                  <a16:creationId xmlns:a16="http://schemas.microsoft.com/office/drawing/2014/main" id="{063D9CFC-5DD2-7991-E504-EA749BA3C703}"/>
                </a:ext>
              </a:extLst>
            </p:cNvPr>
            <p:cNvPicPr>
              <a:picLocks noChangeAspect="1"/>
            </p:cNvPicPr>
            <p:nvPr/>
          </p:nvPicPr>
          <p:blipFill>
            <a:blip r:embed="rId17"/>
            <a:stretch>
              <a:fillRect/>
            </a:stretch>
          </p:blipFill>
          <p:spPr>
            <a:xfrm>
              <a:off x="6891097" y="6023581"/>
              <a:ext cx="2012497" cy="475099"/>
            </a:xfrm>
            <a:prstGeom prst="rect">
              <a:avLst/>
            </a:prstGeom>
          </p:spPr>
        </p:pic>
        <p:pic>
          <p:nvPicPr>
            <p:cNvPr id="53" name="图片 52">
              <a:extLst>
                <a:ext uri="{FF2B5EF4-FFF2-40B4-BE49-F238E27FC236}">
                  <a16:creationId xmlns:a16="http://schemas.microsoft.com/office/drawing/2014/main" id="{99751D9C-F2E2-CDB0-226F-E4F3716615F8}"/>
                </a:ext>
              </a:extLst>
            </p:cNvPr>
            <p:cNvPicPr>
              <a:picLocks noChangeAspect="1"/>
            </p:cNvPicPr>
            <p:nvPr/>
          </p:nvPicPr>
          <p:blipFill>
            <a:blip r:embed="rId18"/>
            <a:stretch>
              <a:fillRect/>
            </a:stretch>
          </p:blipFill>
          <p:spPr>
            <a:xfrm>
              <a:off x="8903593" y="6028998"/>
              <a:ext cx="1938181" cy="469682"/>
            </a:xfrm>
            <a:prstGeom prst="rect">
              <a:avLst/>
            </a:prstGeom>
          </p:spPr>
        </p:pic>
      </p:grpSp>
      <p:sp>
        <p:nvSpPr>
          <p:cNvPr id="56" name="文本框 55">
            <a:extLst>
              <a:ext uri="{FF2B5EF4-FFF2-40B4-BE49-F238E27FC236}">
                <a16:creationId xmlns:a16="http://schemas.microsoft.com/office/drawing/2014/main" id="{A70FEB67-B3E2-E5F4-24F8-780839F8BE35}"/>
              </a:ext>
            </a:extLst>
          </p:cNvPr>
          <p:cNvSpPr txBox="1"/>
          <p:nvPr/>
        </p:nvSpPr>
        <p:spPr>
          <a:xfrm>
            <a:off x="838200" y="3136083"/>
            <a:ext cx="6096000" cy="369332"/>
          </a:xfrm>
          <a:prstGeom prst="rect">
            <a:avLst/>
          </a:prstGeom>
          <a:noFill/>
        </p:spPr>
        <p:txBody>
          <a:bodyPr wrap="square">
            <a:spAutoFit/>
          </a:bodyPr>
          <a:lstStyle/>
          <a:p>
            <a:r>
              <a:rPr lang="en-US" altLang="zh-CN" b="1" dirty="0">
                <a:solidFill>
                  <a:schemeClr val="accent6">
                    <a:lumMod val="75000"/>
                  </a:schemeClr>
                </a:solidFill>
                <a:latin typeface="Cambria" panose="02040503050406030204" pitchFamily="18" charset="0"/>
                <a:ea typeface="Cambria" panose="02040503050406030204" pitchFamily="18" charset="0"/>
              </a:rPr>
              <a:t>Product Rule. </a:t>
            </a:r>
          </a:p>
        </p:txBody>
      </p:sp>
      <p:sp>
        <p:nvSpPr>
          <p:cNvPr id="58" name="文本框 57">
            <a:extLst>
              <a:ext uri="{FF2B5EF4-FFF2-40B4-BE49-F238E27FC236}">
                <a16:creationId xmlns:a16="http://schemas.microsoft.com/office/drawing/2014/main" id="{4AA4F8CD-7E96-0697-497C-A32A45F97C24}"/>
              </a:ext>
            </a:extLst>
          </p:cNvPr>
          <p:cNvSpPr txBox="1"/>
          <p:nvPr/>
        </p:nvSpPr>
        <p:spPr>
          <a:xfrm>
            <a:off x="838200" y="4124428"/>
            <a:ext cx="6096000" cy="369332"/>
          </a:xfrm>
          <a:prstGeom prst="rect">
            <a:avLst/>
          </a:prstGeom>
          <a:noFill/>
        </p:spPr>
        <p:txBody>
          <a:bodyPr wrap="square">
            <a:spAutoFit/>
          </a:bodyPr>
          <a:lstStyle/>
          <a:p>
            <a:r>
              <a:rPr lang="en-US" altLang="zh-CN" b="1" dirty="0">
                <a:solidFill>
                  <a:schemeClr val="accent4">
                    <a:lumMod val="75000"/>
                  </a:schemeClr>
                </a:solidFill>
                <a:latin typeface="Cambria" panose="02040503050406030204" pitchFamily="18" charset="0"/>
                <a:ea typeface="Cambria" panose="02040503050406030204" pitchFamily="18" charset="0"/>
              </a:rPr>
              <a:t>Quotient Rule. </a:t>
            </a:r>
          </a:p>
        </p:txBody>
      </p:sp>
      <p:sp>
        <p:nvSpPr>
          <p:cNvPr id="60" name="文本框 59">
            <a:extLst>
              <a:ext uri="{FF2B5EF4-FFF2-40B4-BE49-F238E27FC236}">
                <a16:creationId xmlns:a16="http://schemas.microsoft.com/office/drawing/2014/main" id="{56A39911-D427-B65D-C32C-998996E000F5}"/>
              </a:ext>
            </a:extLst>
          </p:cNvPr>
          <p:cNvSpPr txBox="1"/>
          <p:nvPr/>
        </p:nvSpPr>
        <p:spPr>
          <a:xfrm>
            <a:off x="838200" y="5309254"/>
            <a:ext cx="6096000" cy="369332"/>
          </a:xfrm>
          <a:prstGeom prst="rect">
            <a:avLst/>
          </a:prstGeom>
          <a:noFill/>
        </p:spPr>
        <p:txBody>
          <a:bodyPr wrap="square">
            <a:spAutoFit/>
          </a:bodyPr>
          <a:lstStyle/>
          <a:p>
            <a:r>
              <a:rPr lang="en-US" altLang="zh-CN" b="1" dirty="0">
                <a:solidFill>
                  <a:schemeClr val="accent2">
                    <a:lumMod val="75000"/>
                  </a:schemeClr>
                </a:solidFill>
                <a:latin typeface="Cambria" panose="02040503050406030204" pitchFamily="18" charset="0"/>
                <a:ea typeface="Cambria" panose="02040503050406030204" pitchFamily="18" charset="0"/>
              </a:rPr>
              <a:t>Chain Rule. </a:t>
            </a:r>
            <a:endParaRPr lang="zh-CN" altLang="en-US" b="1" dirty="0">
              <a:solidFill>
                <a:schemeClr val="accent2">
                  <a:lumMod val="75000"/>
                </a:schemeClr>
              </a:solidFill>
              <a:latin typeface="Cambria" panose="02040503050406030204" pitchFamily="18" charset="0"/>
            </a:endParaRPr>
          </a:p>
        </p:txBody>
      </p:sp>
      <p:sp>
        <p:nvSpPr>
          <p:cNvPr id="61" name="文本框 60">
            <a:extLst>
              <a:ext uri="{FF2B5EF4-FFF2-40B4-BE49-F238E27FC236}">
                <a16:creationId xmlns:a16="http://schemas.microsoft.com/office/drawing/2014/main" id="{344D43A8-4539-669E-83D3-6DA2D1F20545}"/>
              </a:ext>
            </a:extLst>
          </p:cNvPr>
          <p:cNvSpPr txBox="1"/>
          <p:nvPr/>
        </p:nvSpPr>
        <p:spPr>
          <a:xfrm>
            <a:off x="6661072" y="1815374"/>
            <a:ext cx="5094990" cy="369332"/>
          </a:xfrm>
          <a:prstGeom prst="rect">
            <a:avLst/>
          </a:prstGeom>
          <a:noFill/>
        </p:spPr>
        <p:txBody>
          <a:bodyPr wrap="square">
            <a:spAutoFit/>
          </a:bodyPr>
          <a:lstStyle/>
          <a:p>
            <a:r>
              <a:rPr lang="en-US" altLang="zh-CN" b="1" dirty="0">
                <a:solidFill>
                  <a:schemeClr val="tx1">
                    <a:lumMod val="95000"/>
                    <a:lumOff val="5000"/>
                  </a:schemeClr>
                </a:solidFill>
                <a:latin typeface="Cambria" panose="02040503050406030204" pitchFamily="18" charset="0"/>
                <a:ea typeface="Cambria" panose="02040503050406030204" pitchFamily="18" charset="0"/>
              </a:rPr>
              <a:t>Example: function (top), derivatives (bottom)</a:t>
            </a:r>
          </a:p>
        </p:txBody>
      </p:sp>
      <p:sp>
        <p:nvSpPr>
          <p:cNvPr id="62" name="灯片编号占位符 61">
            <a:extLst>
              <a:ext uri="{FF2B5EF4-FFF2-40B4-BE49-F238E27FC236}">
                <a16:creationId xmlns:a16="http://schemas.microsoft.com/office/drawing/2014/main" id="{1DBA2170-EEDD-3E96-604A-08A218FCE0DC}"/>
              </a:ext>
            </a:extLst>
          </p:cNvPr>
          <p:cNvSpPr>
            <a:spLocks noGrp="1"/>
          </p:cNvSpPr>
          <p:nvPr>
            <p:ph type="sldNum" sz="quarter" idx="12"/>
          </p:nvPr>
        </p:nvSpPr>
        <p:spPr/>
        <p:txBody>
          <a:bodyPr/>
          <a:lstStyle/>
          <a:p>
            <a:fld id="{4E6027E7-B534-4FEF-91D5-95DA47CFDE45}" type="slidenum">
              <a:rPr lang="zh-CN" altLang="en-US" smtClean="0"/>
              <a:t>62</a:t>
            </a:fld>
            <a:endParaRPr lang="zh-CN" altLang="en-US"/>
          </a:p>
        </p:txBody>
      </p:sp>
    </p:spTree>
    <p:extLst>
      <p:ext uri="{BB962C8B-B14F-4D97-AF65-F5344CB8AC3E}">
        <p14:creationId xmlns:p14="http://schemas.microsoft.com/office/powerpoint/2010/main" val="3107030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normAutofit/>
          </a:bodyPr>
          <a:lstStyle/>
          <a:p>
            <a:r>
              <a:rPr lang="en-US" altLang="zh-CN" sz="3600" b="1" dirty="0">
                <a:latin typeface="Cambria" panose="02040503050406030204" pitchFamily="18" charset="0"/>
              </a:rPr>
              <a:t>Partial derivatives (for multivariate functions)</a:t>
            </a:r>
          </a:p>
        </p:txBody>
      </p:sp>
      <p:sp>
        <p:nvSpPr>
          <p:cNvPr id="24" name="文本框 23">
            <a:extLst>
              <a:ext uri="{FF2B5EF4-FFF2-40B4-BE49-F238E27FC236}">
                <a16:creationId xmlns:a16="http://schemas.microsoft.com/office/drawing/2014/main" id="{826FD494-351A-66F8-2A6D-CCF577B58325}"/>
              </a:ext>
            </a:extLst>
          </p:cNvPr>
          <p:cNvSpPr txBox="1"/>
          <p:nvPr/>
        </p:nvSpPr>
        <p:spPr>
          <a:xfrm>
            <a:off x="5398806" y="1762190"/>
            <a:ext cx="5496933" cy="400110"/>
          </a:xfrm>
          <a:prstGeom prst="rect">
            <a:avLst/>
          </a:prstGeom>
          <a:noFill/>
        </p:spPr>
        <p:txBody>
          <a:bodyPr wrap="square">
            <a:spAutoFit/>
          </a:bodyPr>
          <a:lstStyle/>
          <a:p>
            <a:r>
              <a:rPr lang="en-US" altLang="zh-CN" sz="2000" dirty="0">
                <a:latin typeface="Cambria" panose="02040503050406030204" pitchFamily="18" charset="0"/>
                <a:ea typeface="Cambria" panose="02040503050406030204" pitchFamily="18" charset="0"/>
              </a:rPr>
              <a:t>A function may have </a:t>
            </a:r>
            <a:r>
              <a:rPr lang="en-US" altLang="zh-CN" sz="2000" u="sng" dirty="0">
                <a:latin typeface="Cambria" panose="02040503050406030204" pitchFamily="18" charset="0"/>
                <a:ea typeface="Cambria" panose="02040503050406030204" pitchFamily="18" charset="0"/>
              </a:rPr>
              <a:t>multiple</a:t>
            </a:r>
            <a:r>
              <a:rPr lang="en-US" altLang="zh-CN" sz="2000" dirty="0">
                <a:latin typeface="Cambria" panose="02040503050406030204" pitchFamily="18" charset="0"/>
                <a:ea typeface="Cambria" panose="02040503050406030204" pitchFamily="18" charset="0"/>
              </a:rPr>
              <a:t> variables, e.g., </a:t>
            </a:r>
          </a:p>
        </p:txBody>
      </p:sp>
      <p:pic>
        <p:nvPicPr>
          <p:cNvPr id="3" name="图片 2">
            <a:extLst>
              <a:ext uri="{FF2B5EF4-FFF2-40B4-BE49-F238E27FC236}">
                <a16:creationId xmlns:a16="http://schemas.microsoft.com/office/drawing/2014/main" id="{8F418AD3-B702-31C6-68ED-F39EED6B6F7B}"/>
              </a:ext>
            </a:extLst>
          </p:cNvPr>
          <p:cNvPicPr>
            <a:picLocks noChangeAspect="1"/>
          </p:cNvPicPr>
          <p:nvPr/>
        </p:nvPicPr>
        <p:blipFill>
          <a:blip r:embed="rId3"/>
          <a:stretch>
            <a:fillRect/>
          </a:stretch>
        </p:blipFill>
        <p:spPr>
          <a:xfrm>
            <a:off x="1099203" y="1597923"/>
            <a:ext cx="3433846" cy="295101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CEB210F-BC60-E29E-30AC-7AC41FE8729A}"/>
                  </a:ext>
                </a:extLst>
              </p:cNvPr>
              <p:cNvSpPr txBox="1"/>
              <p:nvPr/>
            </p:nvSpPr>
            <p:spPr>
              <a:xfrm>
                <a:off x="1296261" y="4890745"/>
                <a:ext cx="30397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100</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oMath>
                  </m:oMathPara>
                </a14:m>
                <a:endParaRPr lang="en-US" altLang="zh-CN" b="0" dirty="0"/>
              </a:p>
            </p:txBody>
          </p:sp>
        </mc:Choice>
        <mc:Fallback xmlns="">
          <p:sp>
            <p:nvSpPr>
              <p:cNvPr id="9" name="文本框 8">
                <a:extLst>
                  <a:ext uri="{FF2B5EF4-FFF2-40B4-BE49-F238E27FC236}">
                    <a16:creationId xmlns:a16="http://schemas.microsoft.com/office/drawing/2014/main" id="{DCEB210F-BC60-E29E-30AC-7AC41FE8729A}"/>
                  </a:ext>
                </a:extLst>
              </p:cNvPr>
              <p:cNvSpPr txBox="1">
                <a:spLocks noRot="1" noChangeAspect="1" noMove="1" noResize="1" noEditPoints="1" noAdjustHandles="1" noChangeArrowheads="1" noChangeShapeType="1" noTextEdit="1"/>
              </p:cNvSpPr>
              <p:nvPr/>
            </p:nvSpPr>
            <p:spPr>
              <a:xfrm>
                <a:off x="1296261" y="4890745"/>
                <a:ext cx="3039729"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53B5479-33F3-F7F3-C325-B97564140F60}"/>
                  </a:ext>
                </a:extLst>
              </p:cNvPr>
              <p:cNvSpPr txBox="1"/>
              <p:nvPr/>
            </p:nvSpPr>
            <p:spPr>
              <a:xfrm>
                <a:off x="1296261" y="5403182"/>
                <a:ext cx="1287990"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oMath>
                  </m:oMathPara>
                </a14:m>
                <a:endParaRPr lang="zh-CN" altLang="en-US" dirty="0"/>
              </a:p>
            </p:txBody>
          </p:sp>
        </mc:Choice>
        <mc:Fallback xmlns="">
          <p:sp>
            <p:nvSpPr>
              <p:cNvPr id="14" name="文本框 13">
                <a:extLst>
                  <a:ext uri="{FF2B5EF4-FFF2-40B4-BE49-F238E27FC236}">
                    <a16:creationId xmlns:a16="http://schemas.microsoft.com/office/drawing/2014/main" id="{E53B5479-33F3-F7F3-C325-B97564140F60}"/>
                  </a:ext>
                </a:extLst>
              </p:cNvPr>
              <p:cNvSpPr txBox="1">
                <a:spLocks noRot="1" noChangeAspect="1" noMove="1" noResize="1" noEditPoints="1" noAdjustHandles="1" noChangeArrowheads="1" noChangeShapeType="1" noTextEdit="1"/>
              </p:cNvSpPr>
              <p:nvPr/>
            </p:nvSpPr>
            <p:spPr>
              <a:xfrm>
                <a:off x="1296261" y="5403182"/>
                <a:ext cx="1287990" cy="6190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D81CFD3-B71E-C5B2-F0AC-D23AA9CE9903}"/>
                  </a:ext>
                </a:extLst>
              </p:cNvPr>
              <p:cNvSpPr txBox="1"/>
              <p:nvPr/>
            </p:nvSpPr>
            <p:spPr>
              <a:xfrm>
                <a:off x="2939367" y="5403182"/>
                <a:ext cx="1287990" cy="666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𝑦</m:t>
                      </m:r>
                    </m:oMath>
                  </m:oMathPara>
                </a14:m>
                <a:endParaRPr lang="zh-CN" altLang="en-US" dirty="0"/>
              </a:p>
            </p:txBody>
          </p:sp>
        </mc:Choice>
        <mc:Fallback xmlns="">
          <p:sp>
            <p:nvSpPr>
              <p:cNvPr id="17" name="文本框 16">
                <a:extLst>
                  <a:ext uri="{FF2B5EF4-FFF2-40B4-BE49-F238E27FC236}">
                    <a16:creationId xmlns:a16="http://schemas.microsoft.com/office/drawing/2014/main" id="{BD81CFD3-B71E-C5B2-F0AC-D23AA9CE9903}"/>
                  </a:ext>
                </a:extLst>
              </p:cNvPr>
              <p:cNvSpPr txBox="1">
                <a:spLocks noRot="1" noChangeAspect="1" noMove="1" noResize="1" noEditPoints="1" noAdjustHandles="1" noChangeArrowheads="1" noChangeShapeType="1" noTextEdit="1"/>
              </p:cNvSpPr>
              <p:nvPr/>
            </p:nvSpPr>
            <p:spPr>
              <a:xfrm>
                <a:off x="2939367" y="5403182"/>
                <a:ext cx="1287990" cy="666336"/>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931E2B0-6700-16A7-D217-F0DBF3A51271}"/>
              </a:ext>
            </a:extLst>
          </p:cNvPr>
          <p:cNvSpPr txBox="1"/>
          <p:nvPr/>
        </p:nvSpPr>
        <p:spPr>
          <a:xfrm>
            <a:off x="5398804" y="2906010"/>
            <a:ext cx="5496933" cy="1323439"/>
          </a:xfrm>
          <a:prstGeom prst="rect">
            <a:avLst/>
          </a:prstGeom>
          <a:noFill/>
        </p:spPr>
        <p:txBody>
          <a:bodyPr wrap="square">
            <a:spAutoFit/>
          </a:bodyPr>
          <a:lstStyle/>
          <a:p>
            <a:r>
              <a:rPr lang="en-US" altLang="zh-CN" sz="2000" b="1" dirty="0">
                <a:latin typeface="Cambria" panose="02040503050406030204" pitchFamily="18" charset="0"/>
                <a:ea typeface="Cambria" panose="02040503050406030204" pitchFamily="18" charset="0"/>
              </a:rPr>
              <a:t>Definition</a:t>
            </a:r>
            <a:r>
              <a:rPr lang="en-US" altLang="zh-CN" sz="2000" dirty="0">
                <a:latin typeface="Cambria" panose="02040503050406030204" pitchFamily="18" charset="0"/>
                <a:ea typeface="Cambria" panose="02040503050406030204" pitchFamily="18" charset="0"/>
              </a:rPr>
              <a:t>: A partial derivative of a function of several variables is its derivative with respect to one of those variables, with the others held constant</a:t>
            </a:r>
          </a:p>
        </p:txBody>
      </p:sp>
      <p:grpSp>
        <p:nvGrpSpPr>
          <p:cNvPr id="26" name="组合 25">
            <a:extLst>
              <a:ext uri="{FF2B5EF4-FFF2-40B4-BE49-F238E27FC236}">
                <a16:creationId xmlns:a16="http://schemas.microsoft.com/office/drawing/2014/main" id="{48C92AAF-3410-BF43-6424-D24404DE1673}"/>
              </a:ext>
            </a:extLst>
          </p:cNvPr>
          <p:cNvGrpSpPr/>
          <p:nvPr/>
        </p:nvGrpSpPr>
        <p:grpSpPr>
          <a:xfrm>
            <a:off x="5398804" y="4567323"/>
            <a:ext cx="5496933" cy="1227248"/>
            <a:chOff x="5398806" y="4383569"/>
            <a:chExt cx="5089236" cy="1227248"/>
          </a:xfrm>
        </p:grpSpPr>
        <p:sp>
          <p:nvSpPr>
            <p:cNvPr id="19" name="文本框 18">
              <a:extLst>
                <a:ext uri="{FF2B5EF4-FFF2-40B4-BE49-F238E27FC236}">
                  <a16:creationId xmlns:a16="http://schemas.microsoft.com/office/drawing/2014/main" id="{C1E79298-EB1B-1D9C-0453-4BFFD139E572}"/>
                </a:ext>
              </a:extLst>
            </p:cNvPr>
            <p:cNvSpPr txBox="1"/>
            <p:nvPr/>
          </p:nvSpPr>
          <p:spPr>
            <a:xfrm>
              <a:off x="5398806" y="4383569"/>
              <a:ext cx="5089236" cy="707886"/>
            </a:xfrm>
            <a:prstGeom prst="rect">
              <a:avLst/>
            </a:prstGeom>
            <a:noFill/>
          </p:spPr>
          <p:txBody>
            <a:bodyPr wrap="square">
              <a:spAutoFit/>
            </a:bodyPr>
            <a:lstStyle/>
            <a:p>
              <a:r>
                <a:rPr lang="en-US" altLang="zh-CN" sz="2000" b="1" dirty="0">
                  <a:latin typeface="Cambria" panose="02040503050406030204" pitchFamily="18" charset="0"/>
                  <a:ea typeface="Cambria" panose="02040503050406030204" pitchFamily="18" charset="0"/>
                </a:rPr>
                <a:t>Usually denoted by</a:t>
              </a:r>
            </a:p>
            <a:p>
              <a:endParaRPr lang="en-US" altLang="zh-CN" sz="20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71D70BA-999F-C778-8114-0E1B021BCF5E}"/>
                    </a:ext>
                  </a:extLst>
                </p:cNvPr>
                <p:cNvSpPr txBox="1"/>
                <p:nvPr/>
              </p:nvSpPr>
              <p:spPr>
                <a:xfrm>
                  <a:off x="6604542" y="4880617"/>
                  <a:ext cx="895927" cy="677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den>
                        </m:f>
                      </m:oMath>
                    </m:oMathPara>
                  </a14:m>
                  <a:endParaRPr lang="zh-CN" altLang="en-US" sz="2000" dirty="0">
                    <a:latin typeface="Cambria" panose="02040503050406030204" pitchFamily="18" charset="0"/>
                  </a:endParaRPr>
                </a:p>
              </p:txBody>
            </p:sp>
          </mc:Choice>
          <mc:Fallback xmlns="">
            <p:sp>
              <p:nvSpPr>
                <p:cNvPr id="21" name="文本框 20">
                  <a:extLst>
                    <a:ext uri="{FF2B5EF4-FFF2-40B4-BE49-F238E27FC236}">
                      <a16:creationId xmlns:a16="http://schemas.microsoft.com/office/drawing/2014/main" id="{271D70BA-999F-C778-8114-0E1B021BCF5E}"/>
                    </a:ext>
                  </a:extLst>
                </p:cNvPr>
                <p:cNvSpPr txBox="1">
                  <a:spLocks noRot="1" noChangeAspect="1" noMove="1" noResize="1" noEditPoints="1" noAdjustHandles="1" noChangeArrowheads="1" noChangeShapeType="1" noTextEdit="1"/>
                </p:cNvSpPr>
                <p:nvPr/>
              </p:nvSpPr>
              <p:spPr>
                <a:xfrm>
                  <a:off x="6604542" y="4880617"/>
                  <a:ext cx="895927" cy="677621"/>
                </a:xfrm>
                <a:prstGeom prst="rect">
                  <a:avLst/>
                </a:prstGeom>
                <a:blipFill>
                  <a:blip r:embed="rId7"/>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AA50C14F-C368-64A3-0C8A-C243008C561F}"/>
                </a:ext>
              </a:extLst>
            </p:cNvPr>
            <p:cNvSpPr txBox="1"/>
            <p:nvPr/>
          </p:nvSpPr>
          <p:spPr>
            <a:xfrm>
              <a:off x="7330412" y="5005459"/>
              <a:ext cx="1145309" cy="400110"/>
            </a:xfrm>
            <a:prstGeom prst="rect">
              <a:avLst/>
            </a:prstGeom>
            <a:noFill/>
          </p:spPr>
          <p:txBody>
            <a:bodyPr wrap="square">
              <a:spAutoFit/>
            </a:bodyPr>
            <a:lstStyle/>
            <a:p>
              <a:r>
                <a:rPr lang="en-US" altLang="zh-CN" sz="2000" dirty="0">
                  <a:latin typeface="Cambria" panose="02040503050406030204" pitchFamily="18" charset="0"/>
                  <a:ea typeface="Cambria" panose="02040503050406030204" pitchFamily="18" charset="0"/>
                </a:rPr>
                <a:t>or</a:t>
              </a:r>
              <a:endParaRPr lang="zh-CN" altLang="en-US" sz="20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2C182C9-8B86-3E75-E903-0A35C48F1965}"/>
                    </a:ext>
                  </a:extLst>
                </p:cNvPr>
                <p:cNvSpPr txBox="1"/>
                <p:nvPr/>
              </p:nvSpPr>
              <p:spPr>
                <a:xfrm>
                  <a:off x="7610702" y="4880617"/>
                  <a:ext cx="895927" cy="7302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den>
                        </m:f>
                      </m:oMath>
                    </m:oMathPara>
                  </a14:m>
                  <a:endParaRPr lang="zh-CN" altLang="en-US" sz="2000" dirty="0">
                    <a:latin typeface="Cambria" panose="02040503050406030204" pitchFamily="18" charset="0"/>
                  </a:endParaRPr>
                </a:p>
              </p:txBody>
            </p:sp>
          </mc:Choice>
          <mc:Fallback xmlns="">
            <p:sp>
              <p:nvSpPr>
                <p:cNvPr id="25" name="文本框 24">
                  <a:extLst>
                    <a:ext uri="{FF2B5EF4-FFF2-40B4-BE49-F238E27FC236}">
                      <a16:creationId xmlns:a16="http://schemas.microsoft.com/office/drawing/2014/main" id="{12C182C9-8B86-3E75-E903-0A35C48F1965}"/>
                    </a:ext>
                  </a:extLst>
                </p:cNvPr>
                <p:cNvSpPr txBox="1">
                  <a:spLocks noRot="1" noChangeAspect="1" noMove="1" noResize="1" noEditPoints="1" noAdjustHandles="1" noChangeArrowheads="1" noChangeShapeType="1" noTextEdit="1"/>
                </p:cNvSpPr>
                <p:nvPr/>
              </p:nvSpPr>
              <p:spPr>
                <a:xfrm>
                  <a:off x="7610702" y="4880617"/>
                  <a:ext cx="895927" cy="73020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C1A07CA-B8FF-34B3-B286-5A8733A8D091}"/>
                  </a:ext>
                </a:extLst>
              </p:cNvPr>
              <p:cNvSpPr txBox="1"/>
              <p:nvPr/>
            </p:nvSpPr>
            <p:spPr>
              <a:xfrm>
                <a:off x="4996797" y="2254561"/>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𝑦</m:t>
                      </m:r>
                    </m:oMath>
                  </m:oMathPara>
                </a14:m>
                <a:endParaRPr lang="en-US" altLang="zh-CN" sz="2000" dirty="0">
                  <a:latin typeface="Cambria" panose="02040503050406030204" pitchFamily="18" charset="0"/>
                  <a:ea typeface="Cambria" panose="02040503050406030204" pitchFamily="18" charset="0"/>
                </a:endParaRPr>
              </a:p>
            </p:txBody>
          </p:sp>
        </mc:Choice>
        <mc:Fallback xmlns="">
          <p:sp>
            <p:nvSpPr>
              <p:cNvPr id="28" name="文本框 27">
                <a:extLst>
                  <a:ext uri="{FF2B5EF4-FFF2-40B4-BE49-F238E27FC236}">
                    <a16:creationId xmlns:a16="http://schemas.microsoft.com/office/drawing/2014/main" id="{EC1A07CA-B8FF-34B3-B286-5A8733A8D091}"/>
                  </a:ext>
                </a:extLst>
              </p:cNvPr>
              <p:cNvSpPr txBox="1">
                <a:spLocks noRot="1" noChangeAspect="1" noMove="1" noResize="1" noEditPoints="1" noAdjustHandles="1" noChangeArrowheads="1" noChangeShapeType="1" noTextEdit="1"/>
              </p:cNvSpPr>
              <p:nvPr/>
            </p:nvSpPr>
            <p:spPr>
              <a:xfrm>
                <a:off x="4996797" y="2254561"/>
                <a:ext cx="6096000" cy="400110"/>
              </a:xfrm>
              <a:prstGeom prst="rect">
                <a:avLst/>
              </a:prstGeom>
              <a:blipFill>
                <a:blip r:embed="rId9"/>
                <a:stretch>
                  <a:fillRect b="-18462"/>
                </a:stretch>
              </a:blipFill>
            </p:spPr>
            <p:txBody>
              <a:bodyPr/>
              <a:lstStyle/>
              <a:p>
                <a:r>
                  <a:rPr lang="zh-CN" altLang="en-US">
                    <a:noFill/>
                  </a:rPr>
                  <a:t> </a:t>
                </a:r>
              </a:p>
            </p:txBody>
          </p:sp>
        </mc:Fallback>
      </mc:AlternateContent>
      <p:sp>
        <p:nvSpPr>
          <p:cNvPr id="29" name="灯片编号占位符 28">
            <a:extLst>
              <a:ext uri="{FF2B5EF4-FFF2-40B4-BE49-F238E27FC236}">
                <a16:creationId xmlns:a16="http://schemas.microsoft.com/office/drawing/2014/main" id="{96FA8F4C-8749-93E4-FAD3-CEB097AAD8F5}"/>
              </a:ext>
            </a:extLst>
          </p:cNvPr>
          <p:cNvSpPr>
            <a:spLocks noGrp="1"/>
          </p:cNvSpPr>
          <p:nvPr>
            <p:ph type="sldNum" sz="quarter" idx="12"/>
          </p:nvPr>
        </p:nvSpPr>
        <p:spPr/>
        <p:txBody>
          <a:bodyPr/>
          <a:lstStyle/>
          <a:p>
            <a:fld id="{4E6027E7-B534-4FEF-91D5-95DA47CFDE45}" type="slidenum">
              <a:rPr lang="zh-CN" altLang="en-US" smtClean="0"/>
              <a:t>63</a:t>
            </a:fld>
            <a:endParaRPr lang="zh-CN" altLang="en-US"/>
          </a:p>
        </p:txBody>
      </p:sp>
    </p:spTree>
    <p:extLst>
      <p:ext uri="{BB962C8B-B14F-4D97-AF65-F5344CB8AC3E}">
        <p14:creationId xmlns:p14="http://schemas.microsoft.com/office/powerpoint/2010/main" val="1398602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normAutofit/>
          </a:bodyPr>
          <a:lstStyle/>
          <a:p>
            <a:r>
              <a:rPr lang="en-US" altLang="zh-CN" sz="3600" b="1" dirty="0">
                <a:latin typeface="Cambria" panose="02040503050406030204" pitchFamily="18" charset="0"/>
              </a:rPr>
              <a:t>Gradient and partial derivatives</a:t>
            </a:r>
          </a:p>
        </p:txBody>
      </p:sp>
      <p:sp>
        <p:nvSpPr>
          <p:cNvPr id="3" name="矩形: 圆角 2">
            <a:extLst>
              <a:ext uri="{FF2B5EF4-FFF2-40B4-BE49-F238E27FC236}">
                <a16:creationId xmlns:a16="http://schemas.microsoft.com/office/drawing/2014/main" id="{E097CB1B-0AF8-12D5-DE89-A78FCD291BD9}"/>
              </a:ext>
            </a:extLst>
          </p:cNvPr>
          <p:cNvSpPr/>
          <p:nvPr/>
        </p:nvSpPr>
        <p:spPr>
          <a:xfrm>
            <a:off x="838200" y="2084858"/>
            <a:ext cx="4768273" cy="3586270"/>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sp>
        <p:nvSpPr>
          <p:cNvPr id="5" name="文本框 4">
            <a:extLst>
              <a:ext uri="{FF2B5EF4-FFF2-40B4-BE49-F238E27FC236}">
                <a16:creationId xmlns:a16="http://schemas.microsoft.com/office/drawing/2014/main" id="{143542D5-6FEC-19C0-3018-41BF43B7634E}"/>
              </a:ext>
            </a:extLst>
          </p:cNvPr>
          <p:cNvSpPr txBox="1"/>
          <p:nvPr/>
        </p:nvSpPr>
        <p:spPr>
          <a:xfrm>
            <a:off x="969819" y="1597923"/>
            <a:ext cx="4174836" cy="461665"/>
          </a:xfrm>
          <a:prstGeom prst="rect">
            <a:avLst/>
          </a:prstGeom>
          <a:noFill/>
        </p:spPr>
        <p:txBody>
          <a:bodyPr wrap="square">
            <a:spAutoFit/>
          </a:bodyPr>
          <a:lstStyle/>
          <a:p>
            <a:pPr algn="ctr"/>
            <a:r>
              <a:rPr lang="en-US" altLang="zh-CN" sz="2400" b="1" dirty="0">
                <a:latin typeface="Cambria" panose="02040503050406030204" pitchFamily="18" charset="0"/>
                <a:ea typeface="Cambria" panose="02040503050406030204" pitchFamily="18" charset="0"/>
              </a:rPr>
              <a:t>Partial derivatives</a:t>
            </a:r>
            <a:endParaRPr lang="zh-CN" altLang="en-US" sz="2400"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92D7F41-A356-1200-F347-16F448E40341}"/>
                  </a:ext>
                </a:extLst>
              </p:cNvPr>
              <p:cNvSpPr txBox="1"/>
              <p:nvPr/>
            </p:nvSpPr>
            <p:spPr>
              <a:xfrm>
                <a:off x="967507" y="2220705"/>
                <a:ext cx="4174836" cy="400110"/>
              </a:xfrm>
              <a:prstGeom prst="rect">
                <a:avLst/>
              </a:prstGeom>
              <a:noFill/>
            </p:spPr>
            <p:txBody>
              <a:bodyPr wrap="square">
                <a:spAutoFit/>
              </a:bodyPr>
              <a:lstStyle/>
              <a:p>
                <a:r>
                  <a:rPr lang="en-US" altLang="zh-CN" sz="2000" dirty="0">
                    <a:latin typeface="Cambria" panose="02040503050406030204" pitchFamily="18" charset="0"/>
                    <a:ea typeface="Cambria" panose="02040503050406030204" pitchFamily="18" charset="0"/>
                  </a:rPr>
                  <a:t>For f:</a:t>
                </a:r>
                <a14:m>
                  <m:oMath xmlns:m="http://schemas.openxmlformats.org/officeDocument/2006/math">
                    <m:r>
                      <a:rPr lang="en-US" altLang="zh-CN" sz="2000" b="0" i="0" smtClean="0">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b="0" i="1">
                            <a:latin typeface="Cambria Math" panose="02040503050406030204" pitchFamily="18" charset="0"/>
                          </a:rPr>
                          <m:t>ℝ</m:t>
                        </m:r>
                      </m:e>
                      <m:sup>
                        <m:r>
                          <a:rPr lang="en-US" altLang="zh-CN" sz="2000" b="0" i="1">
                            <a:latin typeface="Cambria Math" panose="02040503050406030204" pitchFamily="18" charset="0"/>
                          </a:rPr>
                          <m:t>𝑛</m:t>
                        </m:r>
                      </m:sup>
                    </m:sSup>
                    <m:r>
                      <a:rPr lang="en-US" altLang="zh-CN" sz="2000" b="0" i="1" smtClean="0">
                        <a:latin typeface="Cambria Math" panose="02040503050406030204" pitchFamily="18" charset="0"/>
                      </a:rPr>
                      <m:t>→</m:t>
                    </m:r>
                    <m:r>
                      <a:rPr lang="en-US" altLang="zh-CN" sz="2000" b="0" i="1">
                        <a:latin typeface="Cambria Math" panose="02040503050406030204" pitchFamily="18" charset="0"/>
                      </a:rPr>
                      <m:t>ℝ</m:t>
                    </m:r>
                  </m:oMath>
                </a14:m>
                <a:endParaRPr lang="zh-CN" altLang="en-US" sz="2000" dirty="0">
                  <a:latin typeface="Cambria" panose="02040503050406030204" pitchFamily="18" charset="0"/>
                </a:endParaRPr>
              </a:p>
            </p:txBody>
          </p:sp>
        </mc:Choice>
        <mc:Fallback xmlns="">
          <p:sp>
            <p:nvSpPr>
              <p:cNvPr id="6" name="文本框 5">
                <a:extLst>
                  <a:ext uri="{FF2B5EF4-FFF2-40B4-BE49-F238E27FC236}">
                    <a16:creationId xmlns:a16="http://schemas.microsoft.com/office/drawing/2014/main" id="{192D7F41-A356-1200-F347-16F448E40341}"/>
                  </a:ext>
                </a:extLst>
              </p:cNvPr>
              <p:cNvSpPr txBox="1">
                <a:spLocks noRot="1" noChangeAspect="1" noMove="1" noResize="1" noEditPoints="1" noAdjustHandles="1" noChangeArrowheads="1" noChangeShapeType="1" noTextEdit="1"/>
              </p:cNvSpPr>
              <p:nvPr/>
            </p:nvSpPr>
            <p:spPr>
              <a:xfrm>
                <a:off x="967507" y="2220705"/>
                <a:ext cx="4174836" cy="400110"/>
              </a:xfrm>
              <a:prstGeom prst="rect">
                <a:avLst/>
              </a:prstGeom>
              <a:blipFill>
                <a:blip r:embed="rId3"/>
                <a:stretch>
                  <a:fillRect l="-1606"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0C2DB08-E67E-BC65-3DE0-6E9B4D4DB625}"/>
                  </a:ext>
                </a:extLst>
              </p:cNvPr>
              <p:cNvSpPr txBox="1"/>
              <p:nvPr/>
            </p:nvSpPr>
            <p:spPr>
              <a:xfrm>
                <a:off x="838199" y="2717699"/>
                <a:ext cx="4433454" cy="7399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den>
                      </m:f>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lim</m:t>
                              </m:r>
                            </m:e>
                            <m:lim>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lim>
                          </m:limLow>
                        </m:fName>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num>
                            <m:den>
                              <m:r>
                                <a:rPr lang="en-US" altLang="zh-CN" sz="2000" b="0" i="1" smtClean="0">
                                  <a:latin typeface="Cambria Math" panose="02040503050406030204" pitchFamily="18" charset="0"/>
                                </a:rPr>
                                <m:t>h</m:t>
                              </m:r>
                            </m:den>
                          </m:f>
                        </m:e>
                      </m:func>
                    </m:oMath>
                  </m:oMathPara>
                </a14:m>
                <a:endParaRPr lang="zh-CN" altLang="en-US" sz="2000" dirty="0"/>
              </a:p>
            </p:txBody>
          </p:sp>
        </mc:Choice>
        <mc:Fallback xmlns="">
          <p:sp>
            <p:nvSpPr>
              <p:cNvPr id="8" name="文本框 7">
                <a:extLst>
                  <a:ext uri="{FF2B5EF4-FFF2-40B4-BE49-F238E27FC236}">
                    <a16:creationId xmlns:a16="http://schemas.microsoft.com/office/drawing/2014/main" id="{60C2DB08-E67E-BC65-3DE0-6E9B4D4DB625}"/>
                  </a:ext>
                </a:extLst>
              </p:cNvPr>
              <p:cNvSpPr txBox="1">
                <a:spLocks noRot="1" noChangeAspect="1" noMove="1" noResize="1" noEditPoints="1" noAdjustHandles="1" noChangeArrowheads="1" noChangeShapeType="1" noTextEdit="1"/>
              </p:cNvSpPr>
              <p:nvPr/>
            </p:nvSpPr>
            <p:spPr>
              <a:xfrm>
                <a:off x="838199" y="2717699"/>
                <a:ext cx="4433454" cy="7399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3F027AB-FD4C-CEEC-F6DF-C6E2AA5A1002}"/>
                  </a:ext>
                </a:extLst>
              </p:cNvPr>
              <p:cNvSpPr txBox="1"/>
              <p:nvPr/>
            </p:nvSpPr>
            <p:spPr>
              <a:xfrm>
                <a:off x="838198" y="3478023"/>
                <a:ext cx="4433455" cy="747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den>
                      </m:f>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lim</m:t>
                              </m:r>
                            </m:e>
                            <m:lim>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lim>
                          </m:limLow>
                        </m:fName>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num>
                            <m:den>
                              <m:r>
                                <a:rPr lang="en-US" altLang="zh-CN" sz="2000" b="0" i="1" smtClean="0">
                                  <a:latin typeface="Cambria Math" panose="02040503050406030204" pitchFamily="18" charset="0"/>
                                </a:rPr>
                                <m:t>h</m:t>
                              </m:r>
                            </m:den>
                          </m:f>
                        </m:e>
                      </m:func>
                    </m:oMath>
                  </m:oMathPara>
                </a14:m>
                <a:endParaRPr lang="zh-CN" altLang="en-US" sz="2000" dirty="0"/>
              </a:p>
            </p:txBody>
          </p:sp>
        </mc:Choice>
        <mc:Fallback xmlns="">
          <p:sp>
            <p:nvSpPr>
              <p:cNvPr id="9" name="文本框 8">
                <a:extLst>
                  <a:ext uri="{FF2B5EF4-FFF2-40B4-BE49-F238E27FC236}">
                    <a16:creationId xmlns:a16="http://schemas.microsoft.com/office/drawing/2014/main" id="{53F027AB-FD4C-CEEC-F6DF-C6E2AA5A1002}"/>
                  </a:ext>
                </a:extLst>
              </p:cNvPr>
              <p:cNvSpPr txBox="1">
                <a:spLocks noRot="1" noChangeAspect="1" noMove="1" noResize="1" noEditPoints="1" noAdjustHandles="1" noChangeArrowheads="1" noChangeShapeType="1" noTextEdit="1"/>
              </p:cNvSpPr>
              <p:nvPr/>
            </p:nvSpPr>
            <p:spPr>
              <a:xfrm>
                <a:off x="838198" y="3478023"/>
                <a:ext cx="4433455" cy="7473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04B0077-093C-9B9D-1050-2A5DF066E251}"/>
                  </a:ext>
                </a:extLst>
              </p:cNvPr>
              <p:cNvSpPr txBox="1"/>
              <p:nvPr/>
            </p:nvSpPr>
            <p:spPr>
              <a:xfrm>
                <a:off x="838197" y="4799793"/>
                <a:ext cx="4768276" cy="7415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𝑛</m:t>
                              </m:r>
                            </m:sub>
                          </m:sSub>
                        </m:den>
                      </m:f>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lim</m:t>
                              </m:r>
                            </m:e>
                            <m:lim>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lim>
                          </m:limLow>
                        </m:fName>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r>
                                    <a:rPr lang="en-US" altLang="zh-CN" sz="2000" i="1">
                                      <a:latin typeface="Cambria Math" panose="02040503050406030204" pitchFamily="18" charset="0"/>
                                    </a:rPr>
                                    <m:t>h</m:t>
                                  </m:r>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num>
                            <m:den>
                              <m:r>
                                <a:rPr lang="en-US" altLang="zh-CN" sz="2000" b="0" i="1" smtClean="0">
                                  <a:latin typeface="Cambria Math" panose="02040503050406030204" pitchFamily="18" charset="0"/>
                                </a:rPr>
                                <m:t>h</m:t>
                              </m:r>
                            </m:den>
                          </m:f>
                        </m:e>
                      </m:func>
                    </m:oMath>
                  </m:oMathPara>
                </a14:m>
                <a:endParaRPr lang="zh-CN" altLang="en-US" sz="2000" dirty="0"/>
              </a:p>
            </p:txBody>
          </p:sp>
        </mc:Choice>
        <mc:Fallback xmlns="">
          <p:sp>
            <p:nvSpPr>
              <p:cNvPr id="10" name="文本框 9">
                <a:extLst>
                  <a:ext uri="{FF2B5EF4-FFF2-40B4-BE49-F238E27FC236}">
                    <a16:creationId xmlns:a16="http://schemas.microsoft.com/office/drawing/2014/main" id="{804B0077-093C-9B9D-1050-2A5DF066E251}"/>
                  </a:ext>
                </a:extLst>
              </p:cNvPr>
              <p:cNvSpPr txBox="1">
                <a:spLocks noRot="1" noChangeAspect="1" noMove="1" noResize="1" noEditPoints="1" noAdjustHandles="1" noChangeArrowheads="1" noChangeShapeType="1" noTextEdit="1"/>
              </p:cNvSpPr>
              <p:nvPr/>
            </p:nvSpPr>
            <p:spPr>
              <a:xfrm>
                <a:off x="838197" y="4799793"/>
                <a:ext cx="4768276" cy="7415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79F9131-031E-241B-1728-20F03F90B5DB}"/>
                  </a:ext>
                </a:extLst>
              </p:cNvPr>
              <p:cNvSpPr txBox="1"/>
              <p:nvPr/>
            </p:nvSpPr>
            <p:spPr>
              <a:xfrm rot="5400000">
                <a:off x="2855126" y="4405714"/>
                <a:ext cx="768930"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oMath>
                  </m:oMathPara>
                </a14:m>
                <a:endParaRPr lang="zh-CN" altLang="en-US" b="1" dirty="0">
                  <a:latin typeface="Cambria" panose="02040503050406030204" pitchFamily="18" charset="0"/>
                </a:endParaRPr>
              </a:p>
            </p:txBody>
          </p:sp>
        </mc:Choice>
        <mc:Fallback xmlns="">
          <p:sp>
            <p:nvSpPr>
              <p:cNvPr id="11" name="文本框 10">
                <a:extLst>
                  <a:ext uri="{FF2B5EF4-FFF2-40B4-BE49-F238E27FC236}">
                    <a16:creationId xmlns:a16="http://schemas.microsoft.com/office/drawing/2014/main" id="{279F9131-031E-241B-1728-20F03F90B5DB}"/>
                  </a:ext>
                </a:extLst>
              </p:cNvPr>
              <p:cNvSpPr txBox="1">
                <a:spLocks noRot="1" noChangeAspect="1" noMove="1" noResize="1" noEditPoints="1" noAdjustHandles="1" noChangeArrowheads="1" noChangeShapeType="1" noTextEdit="1"/>
              </p:cNvSpPr>
              <p:nvPr/>
            </p:nvSpPr>
            <p:spPr>
              <a:xfrm rot="5400000">
                <a:off x="2855126" y="4405714"/>
                <a:ext cx="768930" cy="369332"/>
              </a:xfrm>
              <a:prstGeom prst="rect">
                <a:avLst/>
              </a:prstGeom>
              <a:blipFill>
                <a:blip r:embed="rId7"/>
                <a:stretch>
                  <a:fillRect/>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2DD675F5-BC5B-A13B-D3D5-ED46A364241D}"/>
              </a:ext>
            </a:extLst>
          </p:cNvPr>
          <p:cNvSpPr/>
          <p:nvPr/>
        </p:nvSpPr>
        <p:spPr>
          <a:xfrm>
            <a:off x="6033659" y="2084858"/>
            <a:ext cx="4768273" cy="3586270"/>
          </a:xfrm>
          <a:prstGeom prst="roundRect">
            <a:avLst>
              <a:gd name="adj" fmla="val 6705"/>
            </a:avLst>
          </a:prstGeom>
          <a:noFill/>
          <a:ln w="38100">
            <a:solidFill>
              <a:schemeClr val="accent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sp>
        <p:nvSpPr>
          <p:cNvPr id="13" name="文本框 12">
            <a:extLst>
              <a:ext uri="{FF2B5EF4-FFF2-40B4-BE49-F238E27FC236}">
                <a16:creationId xmlns:a16="http://schemas.microsoft.com/office/drawing/2014/main" id="{C2FD8281-877B-7D3A-738B-CED9B55E8EE1}"/>
              </a:ext>
            </a:extLst>
          </p:cNvPr>
          <p:cNvSpPr txBox="1"/>
          <p:nvPr/>
        </p:nvSpPr>
        <p:spPr>
          <a:xfrm>
            <a:off x="6165278" y="1597923"/>
            <a:ext cx="4174836" cy="461665"/>
          </a:xfrm>
          <a:prstGeom prst="rect">
            <a:avLst/>
          </a:prstGeom>
          <a:noFill/>
        </p:spPr>
        <p:txBody>
          <a:bodyPr wrap="square">
            <a:spAutoFit/>
          </a:bodyPr>
          <a:lstStyle/>
          <a:p>
            <a:pPr algn="ctr"/>
            <a:r>
              <a:rPr lang="en-US" altLang="zh-CN" sz="2400" b="1" dirty="0">
                <a:latin typeface="Cambria" panose="02040503050406030204" pitchFamily="18" charset="0"/>
                <a:ea typeface="Cambria" panose="02040503050406030204" pitchFamily="18" charset="0"/>
              </a:rPr>
              <a:t>Gradient</a:t>
            </a:r>
            <a:endParaRPr lang="zh-CN" altLang="en-US" sz="2400" b="1" dirty="0">
              <a:latin typeface="Cambria" panose="02040503050406030204" pitchFamily="18" charset="0"/>
            </a:endParaRPr>
          </a:p>
        </p:txBody>
      </p:sp>
      <p:sp>
        <p:nvSpPr>
          <p:cNvPr id="14" name="文本框 13">
            <a:extLst>
              <a:ext uri="{FF2B5EF4-FFF2-40B4-BE49-F238E27FC236}">
                <a16:creationId xmlns:a16="http://schemas.microsoft.com/office/drawing/2014/main" id="{D76D7221-E36F-54FB-833D-7FD93B6403E8}"/>
              </a:ext>
            </a:extLst>
          </p:cNvPr>
          <p:cNvSpPr txBox="1"/>
          <p:nvPr/>
        </p:nvSpPr>
        <p:spPr>
          <a:xfrm>
            <a:off x="6096000" y="2248283"/>
            <a:ext cx="4409212" cy="707886"/>
          </a:xfrm>
          <a:prstGeom prst="rect">
            <a:avLst/>
          </a:prstGeom>
          <a:noFill/>
        </p:spPr>
        <p:txBody>
          <a:bodyPr wrap="square">
            <a:spAutoFit/>
          </a:bodyPr>
          <a:lstStyle/>
          <a:p>
            <a:r>
              <a:rPr lang="en-US" altLang="zh-CN" sz="2000" dirty="0">
                <a:latin typeface="Cambria" panose="02040503050406030204" pitchFamily="18" charset="0"/>
                <a:ea typeface="Cambria" panose="02040503050406030204" pitchFamily="18" charset="0"/>
              </a:rPr>
              <a:t>Get the partial derivatives and collect them in the row vector.</a:t>
            </a:r>
            <a:endParaRPr lang="zh-CN" altLang="en-US" sz="20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4FB98E0-A701-DCDC-9C73-16D83F5BAAF3}"/>
                  </a:ext>
                </a:extLst>
              </p:cNvPr>
              <p:cNvSpPr txBox="1"/>
              <p:nvPr/>
            </p:nvSpPr>
            <p:spPr>
              <a:xfrm>
                <a:off x="6201067" y="3629834"/>
                <a:ext cx="443345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𝑑𝑓</m:t>
                          </m:r>
                        </m:num>
                        <m:den>
                          <m:r>
                            <a:rPr lang="en-US" altLang="zh-CN" sz="2000" b="0" i="1" smtClean="0">
                              <a:latin typeface="Cambria Math" panose="02040503050406030204" pitchFamily="18" charset="0"/>
                            </a:rPr>
                            <m:t>𝑑</m:t>
                          </m:r>
                          <m:r>
                            <a:rPr lang="en-US" altLang="zh-CN" sz="2000" b="1" i="1" smtClean="0">
                              <a:latin typeface="Cambria Math" panose="02040503050406030204" pitchFamily="18" charset="0"/>
                            </a:rPr>
                            <m:t>𝒙</m:t>
                          </m:r>
                        </m:den>
                      </m:f>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num>
                            <m:den>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den>
                          </m:f>
                          <m:r>
                            <a:rPr lang="en-US" altLang="zh-CN" sz="2000" b="0" i="1" smtClean="0">
                              <a:latin typeface="Cambria Math" panose="02040503050406030204" pitchFamily="18" charset="0"/>
                            </a:rPr>
                            <m:t> …</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e>
                              </m:d>
                            </m:num>
                            <m:den>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𝑛</m:t>
                                  </m:r>
                                </m:sub>
                              </m:sSub>
                            </m:den>
                          </m:f>
                        </m:e>
                      </m:d>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i="1">
                              <a:latin typeface="Cambria Math" panose="02040503050406030204" pitchFamily="18" charset="0"/>
                            </a:rPr>
                            <m:t>𝑛</m:t>
                          </m:r>
                        </m:sup>
                      </m:sSup>
                    </m:oMath>
                  </m:oMathPara>
                </a14:m>
                <a:endParaRPr lang="zh-CN" altLang="en-US" sz="2000" dirty="0"/>
              </a:p>
            </p:txBody>
          </p:sp>
        </mc:Choice>
        <mc:Fallback xmlns="">
          <p:sp>
            <p:nvSpPr>
              <p:cNvPr id="15" name="文本框 14">
                <a:extLst>
                  <a:ext uri="{FF2B5EF4-FFF2-40B4-BE49-F238E27FC236}">
                    <a16:creationId xmlns:a16="http://schemas.microsoft.com/office/drawing/2014/main" id="{34FB98E0-A701-DCDC-9C73-16D83F5BAAF3}"/>
                  </a:ext>
                </a:extLst>
              </p:cNvPr>
              <p:cNvSpPr txBox="1">
                <a:spLocks noRot="1" noChangeAspect="1" noMove="1" noResize="1" noEditPoints="1" noAdjustHandles="1" noChangeArrowheads="1" noChangeShapeType="1" noTextEdit="1"/>
              </p:cNvSpPr>
              <p:nvPr/>
            </p:nvSpPr>
            <p:spPr>
              <a:xfrm>
                <a:off x="6201067" y="3629834"/>
                <a:ext cx="4433455" cy="783869"/>
              </a:xfrm>
              <a:prstGeom prst="rect">
                <a:avLst/>
              </a:prstGeom>
              <a:blipFill>
                <a:blip r:embed="rId8"/>
                <a:stretch>
                  <a:fillRect/>
                </a:stretch>
              </a:blipFill>
            </p:spPr>
            <p:txBody>
              <a:bodyPr/>
              <a:lstStyle/>
              <a:p>
                <a:r>
                  <a:rPr lang="zh-CN" altLang="en-US">
                    <a:noFill/>
                  </a:rPr>
                  <a:t> </a:t>
                </a:r>
              </a:p>
            </p:txBody>
          </p:sp>
        </mc:Fallback>
      </mc:AlternateContent>
      <p:sp>
        <p:nvSpPr>
          <p:cNvPr id="19" name="灯片编号占位符 18">
            <a:extLst>
              <a:ext uri="{FF2B5EF4-FFF2-40B4-BE49-F238E27FC236}">
                <a16:creationId xmlns:a16="http://schemas.microsoft.com/office/drawing/2014/main" id="{ADCB1269-6FE6-94D0-F767-A6EE36794A1F}"/>
              </a:ext>
            </a:extLst>
          </p:cNvPr>
          <p:cNvSpPr>
            <a:spLocks noGrp="1"/>
          </p:cNvSpPr>
          <p:nvPr>
            <p:ph type="sldNum" sz="quarter" idx="12"/>
          </p:nvPr>
        </p:nvSpPr>
        <p:spPr/>
        <p:txBody>
          <a:bodyPr/>
          <a:lstStyle/>
          <a:p>
            <a:fld id="{4E6027E7-B534-4FEF-91D5-95DA47CFDE45}" type="slidenum">
              <a:rPr lang="zh-CN" altLang="en-US" smtClean="0"/>
              <a:t>64</a:t>
            </a:fld>
            <a:endParaRPr lang="zh-CN" altLang="en-US"/>
          </a:p>
        </p:txBody>
      </p:sp>
    </p:spTree>
    <p:extLst>
      <p:ext uri="{BB962C8B-B14F-4D97-AF65-F5344CB8AC3E}">
        <p14:creationId xmlns:p14="http://schemas.microsoft.com/office/powerpoint/2010/main" val="3264803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838200" y="272360"/>
            <a:ext cx="10515600" cy="1325563"/>
          </a:xfrm>
        </p:spPr>
        <p:txBody>
          <a:bodyPr>
            <a:normAutofit/>
          </a:bodyPr>
          <a:lstStyle/>
          <a:p>
            <a:r>
              <a:rPr lang="en-US" altLang="zh-CN" sz="3600" b="1" dirty="0">
                <a:latin typeface="Cambria" panose="02040503050406030204" pitchFamily="18" charset="0"/>
              </a:rPr>
              <a:t>Gradient and partial derivatives</a:t>
            </a:r>
          </a:p>
        </p:txBody>
      </p:sp>
      <p:sp>
        <p:nvSpPr>
          <p:cNvPr id="5" name="文本框 4">
            <a:extLst>
              <a:ext uri="{FF2B5EF4-FFF2-40B4-BE49-F238E27FC236}">
                <a16:creationId xmlns:a16="http://schemas.microsoft.com/office/drawing/2014/main" id="{143542D5-6FEC-19C0-3018-41BF43B7634E}"/>
              </a:ext>
            </a:extLst>
          </p:cNvPr>
          <p:cNvSpPr txBox="1"/>
          <p:nvPr/>
        </p:nvSpPr>
        <p:spPr>
          <a:xfrm>
            <a:off x="838199" y="1597923"/>
            <a:ext cx="6864927" cy="400110"/>
          </a:xfrm>
          <a:prstGeom prst="rect">
            <a:avLst/>
          </a:prstGeom>
          <a:noFill/>
        </p:spPr>
        <p:txBody>
          <a:bodyPr wrap="square">
            <a:spAutoFit/>
          </a:bodyPr>
          <a:lstStyle/>
          <a:p>
            <a:r>
              <a:rPr lang="en-US" altLang="zh-CN" sz="2000" b="1" dirty="0">
                <a:latin typeface="Cambria" panose="02040503050406030204" pitchFamily="18" charset="0"/>
                <a:ea typeface="Cambria" panose="02040503050406030204" pitchFamily="18" charset="0"/>
              </a:rPr>
              <a:t>Useful rules of partial differentiation</a:t>
            </a:r>
            <a:endParaRPr lang="zh-CN" altLang="en-US" sz="2000"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4143EC8-7EF4-A7C9-C6C8-642E03A02981}"/>
                  </a:ext>
                </a:extLst>
              </p:cNvPr>
              <p:cNvSpPr txBox="1"/>
              <p:nvPr/>
            </p:nvSpPr>
            <p:spPr>
              <a:xfrm>
                <a:off x="838199" y="2322755"/>
                <a:ext cx="9552709" cy="1035283"/>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Product rule</a:t>
                </a:r>
              </a:p>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𝑓</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𝑔</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d>
                            </m:e>
                          </m:d>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den>
                      </m:f>
                      <m:r>
                        <a:rPr lang="en-US" altLang="zh-CN" sz="2000" b="0" i="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d>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den>
                      </m:f>
                      <m:r>
                        <a:rPr lang="en-US" altLang="zh-CN" sz="2000" b="0" i="1" smtClean="0">
                          <a:latin typeface="Cambria Math" panose="02040503050406030204" pitchFamily="18" charset="0"/>
                        </a:rPr>
                        <m:t>𝑔</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𝑥</m:t>
                          </m:r>
                        </m:e>
                      </m:d>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d>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den>
                      </m:f>
                    </m:oMath>
                  </m:oMathPara>
                </a14:m>
                <a:endParaRPr lang="zh-CN" altLang="en-US" sz="2000" dirty="0">
                  <a:latin typeface="Cambria" panose="02040503050406030204" pitchFamily="18" charset="0"/>
                </a:endParaRPr>
              </a:p>
            </p:txBody>
          </p:sp>
        </mc:Choice>
        <mc:Fallback xmlns="">
          <p:sp>
            <p:nvSpPr>
              <p:cNvPr id="4" name="文本框 3">
                <a:extLst>
                  <a:ext uri="{FF2B5EF4-FFF2-40B4-BE49-F238E27FC236}">
                    <a16:creationId xmlns:a16="http://schemas.microsoft.com/office/drawing/2014/main" id="{84143EC8-7EF4-A7C9-C6C8-642E03A02981}"/>
                  </a:ext>
                </a:extLst>
              </p:cNvPr>
              <p:cNvSpPr txBox="1">
                <a:spLocks noRot="1" noChangeAspect="1" noMove="1" noResize="1" noEditPoints="1" noAdjustHandles="1" noChangeArrowheads="1" noChangeShapeType="1" noTextEdit="1"/>
              </p:cNvSpPr>
              <p:nvPr/>
            </p:nvSpPr>
            <p:spPr>
              <a:xfrm>
                <a:off x="838199" y="2322755"/>
                <a:ext cx="9552709" cy="1035283"/>
              </a:xfrm>
              <a:prstGeom prst="rect">
                <a:avLst/>
              </a:prstGeom>
              <a:blipFill>
                <a:blip r:embed="rId3"/>
                <a:stretch>
                  <a:fillRect l="-510" t="-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CD2F32E-643E-AF69-A1DC-1F7C6A196CD1}"/>
                  </a:ext>
                </a:extLst>
              </p:cNvPr>
              <p:cNvSpPr txBox="1"/>
              <p:nvPr/>
            </p:nvSpPr>
            <p:spPr>
              <a:xfrm>
                <a:off x="838199" y="3314385"/>
                <a:ext cx="9552709" cy="1035283"/>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Sum rule</a:t>
                </a: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e>
                          </m:d>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den>
                      </m:f>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den>
                      </m:f>
                      <m:r>
                        <a:rPr lang="en-US" altLang="zh-CN" sz="2000" i="1">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𝒙</m:t>
                              </m:r>
                            </m:e>
                          </m:d>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den>
                      </m:f>
                    </m:oMath>
                  </m:oMathPara>
                </a14:m>
                <a:endParaRPr lang="zh-CN" altLang="en-US" sz="2000" dirty="0">
                  <a:latin typeface="Cambria" panose="02040503050406030204" pitchFamily="18" charset="0"/>
                </a:endParaRPr>
              </a:p>
            </p:txBody>
          </p:sp>
        </mc:Choice>
        <mc:Fallback xmlns="">
          <p:sp>
            <p:nvSpPr>
              <p:cNvPr id="7" name="文本框 6">
                <a:extLst>
                  <a:ext uri="{FF2B5EF4-FFF2-40B4-BE49-F238E27FC236}">
                    <a16:creationId xmlns:a16="http://schemas.microsoft.com/office/drawing/2014/main" id="{5CD2F32E-643E-AF69-A1DC-1F7C6A196CD1}"/>
                  </a:ext>
                </a:extLst>
              </p:cNvPr>
              <p:cNvSpPr txBox="1">
                <a:spLocks noRot="1" noChangeAspect="1" noMove="1" noResize="1" noEditPoints="1" noAdjustHandles="1" noChangeArrowheads="1" noChangeShapeType="1" noTextEdit="1"/>
              </p:cNvSpPr>
              <p:nvPr/>
            </p:nvSpPr>
            <p:spPr>
              <a:xfrm>
                <a:off x="838199" y="3314385"/>
                <a:ext cx="9552709" cy="1035283"/>
              </a:xfrm>
              <a:prstGeom prst="rect">
                <a:avLst/>
              </a:prstGeom>
              <a:blipFill>
                <a:blip r:embed="rId4"/>
                <a:stretch>
                  <a:fillRect l="-510" t="-4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BEEDF8E-F779-E592-221C-75126122714A}"/>
                  </a:ext>
                </a:extLst>
              </p:cNvPr>
              <p:cNvSpPr txBox="1"/>
              <p:nvPr/>
            </p:nvSpPr>
            <p:spPr>
              <a:xfrm>
                <a:off x="838199" y="4349668"/>
                <a:ext cx="9552709" cy="1020600"/>
              </a:xfrm>
              <a:prstGeom prst="rect">
                <a:avLst/>
              </a:prstGeom>
              <a:noFill/>
            </p:spPr>
            <p:txBody>
              <a:bodyPr wrap="square">
                <a:spAutoFit/>
              </a:bodyPr>
              <a:lstStyle/>
              <a:p>
                <a:r>
                  <a:rPr lang="en-US" altLang="zh-CN" b="1" dirty="0">
                    <a:solidFill>
                      <a:schemeClr val="accent1">
                        <a:lumMod val="75000"/>
                      </a:schemeClr>
                    </a:solidFill>
                    <a:latin typeface="Cambria" panose="02040503050406030204" pitchFamily="18" charset="0"/>
                    <a:ea typeface="Cambria" panose="02040503050406030204" pitchFamily="18" charset="0"/>
                  </a:rPr>
                  <a:t>Chain rule</a:t>
                </a:r>
              </a:p>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0" i="1" smtClean="0">
                                  <a:latin typeface="Cambria Math" panose="02040503050406030204" pitchFamily="18" charset="0"/>
                                </a:rPr>
                                <m:t>)</m:t>
                              </m:r>
                            </m:e>
                          </m:d>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den>
                      </m:f>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𝑔</m:t>
                          </m:r>
                        </m:num>
                        <m:den>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en>
                      </m:f>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den>
                      </m:f>
                    </m:oMath>
                  </m:oMathPara>
                </a14:m>
                <a:endParaRPr lang="zh-CN" altLang="en-US" sz="2000" dirty="0">
                  <a:latin typeface="Cambria" panose="02040503050406030204" pitchFamily="18" charset="0"/>
                </a:endParaRPr>
              </a:p>
            </p:txBody>
          </p:sp>
        </mc:Choice>
        <mc:Fallback xmlns="">
          <p:sp>
            <p:nvSpPr>
              <p:cNvPr id="16" name="文本框 15">
                <a:extLst>
                  <a:ext uri="{FF2B5EF4-FFF2-40B4-BE49-F238E27FC236}">
                    <a16:creationId xmlns:a16="http://schemas.microsoft.com/office/drawing/2014/main" id="{9BEEDF8E-F779-E592-221C-75126122714A}"/>
                  </a:ext>
                </a:extLst>
              </p:cNvPr>
              <p:cNvSpPr txBox="1">
                <a:spLocks noRot="1" noChangeAspect="1" noMove="1" noResize="1" noEditPoints="1" noAdjustHandles="1" noChangeArrowheads="1" noChangeShapeType="1" noTextEdit="1"/>
              </p:cNvSpPr>
              <p:nvPr/>
            </p:nvSpPr>
            <p:spPr>
              <a:xfrm>
                <a:off x="838199" y="4349668"/>
                <a:ext cx="9552709" cy="1020600"/>
              </a:xfrm>
              <a:prstGeom prst="rect">
                <a:avLst/>
              </a:prstGeom>
              <a:blipFill>
                <a:blip r:embed="rId5"/>
                <a:stretch>
                  <a:fillRect l="-510" t="-4192"/>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9510A19-FBBB-6246-3615-8D78AB140CE8}"/>
              </a:ext>
            </a:extLst>
          </p:cNvPr>
          <p:cNvSpPr txBox="1"/>
          <p:nvPr/>
        </p:nvSpPr>
        <p:spPr>
          <a:xfrm>
            <a:off x="838199" y="5580559"/>
            <a:ext cx="9635837" cy="369332"/>
          </a:xfrm>
          <a:prstGeom prst="rect">
            <a:avLst/>
          </a:prstGeom>
          <a:solidFill>
            <a:schemeClr val="accent2">
              <a:lumMod val="20000"/>
              <a:lumOff val="80000"/>
            </a:schemeClr>
          </a:solidFill>
        </p:spPr>
        <p:txBody>
          <a:bodyPr wrap="square">
            <a:spAutoFit/>
          </a:bodyPr>
          <a:lstStyle/>
          <a:p>
            <a:r>
              <a:rPr lang="en-US" altLang="zh-CN" dirty="0">
                <a:solidFill>
                  <a:srgbClr val="000000"/>
                </a:solidFill>
                <a:effectLst/>
                <a:latin typeface="Cambria" panose="02040503050406030204" pitchFamily="18" charset="0"/>
                <a:ea typeface="Cambria" panose="02040503050406030204" pitchFamily="18" charset="0"/>
              </a:rPr>
              <a:t>These include the sum rule, product rule, quotient rule, chain rule, and power rule.</a:t>
            </a:r>
            <a:endParaRPr lang="zh-CN" altLang="en-US" dirty="0">
              <a:latin typeface="Cambria" panose="02040503050406030204" pitchFamily="18" charset="0"/>
            </a:endParaRPr>
          </a:p>
        </p:txBody>
      </p:sp>
      <p:sp>
        <p:nvSpPr>
          <p:cNvPr id="19" name="灯片编号占位符 18">
            <a:extLst>
              <a:ext uri="{FF2B5EF4-FFF2-40B4-BE49-F238E27FC236}">
                <a16:creationId xmlns:a16="http://schemas.microsoft.com/office/drawing/2014/main" id="{83FB16D4-1E95-02C3-D77C-CA2C376E5E76}"/>
              </a:ext>
            </a:extLst>
          </p:cNvPr>
          <p:cNvSpPr>
            <a:spLocks noGrp="1"/>
          </p:cNvSpPr>
          <p:nvPr>
            <p:ph type="sldNum" sz="quarter" idx="12"/>
          </p:nvPr>
        </p:nvSpPr>
        <p:spPr/>
        <p:txBody>
          <a:bodyPr/>
          <a:lstStyle/>
          <a:p>
            <a:fld id="{4E6027E7-B534-4FEF-91D5-95DA47CFDE45}" type="slidenum">
              <a:rPr lang="zh-CN" altLang="en-US" smtClean="0"/>
              <a:t>65</a:t>
            </a:fld>
            <a:endParaRPr lang="zh-CN" altLang="en-US"/>
          </a:p>
        </p:txBody>
      </p:sp>
    </p:spTree>
    <p:extLst>
      <p:ext uri="{BB962C8B-B14F-4D97-AF65-F5344CB8AC3E}">
        <p14:creationId xmlns:p14="http://schemas.microsoft.com/office/powerpoint/2010/main" val="3677243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8DD519-FC4D-E4F2-E6BF-C911CC726659}"/>
              </a:ext>
            </a:extLst>
          </p:cNvPr>
          <p:cNvSpPr>
            <a:spLocks noGrp="1"/>
          </p:cNvSpPr>
          <p:nvPr>
            <p:ph type="sldNum" sz="quarter" idx="12"/>
          </p:nvPr>
        </p:nvSpPr>
        <p:spPr/>
        <p:txBody>
          <a:bodyPr/>
          <a:lstStyle/>
          <a:p>
            <a:fld id="{4E6027E7-B534-4FEF-91D5-95DA47CFDE45}" type="slidenum">
              <a:rPr lang="zh-CN" altLang="en-US" smtClean="0"/>
              <a:t>66</a:t>
            </a:fld>
            <a:endParaRPr lang="zh-CN" altLang="en-US"/>
          </a:p>
        </p:txBody>
      </p:sp>
      <p:pic>
        <p:nvPicPr>
          <p:cNvPr id="3074" name="Picture 2">
            <a:extLst>
              <a:ext uri="{FF2B5EF4-FFF2-40B4-BE49-F238E27FC236}">
                <a16:creationId xmlns:a16="http://schemas.microsoft.com/office/drawing/2014/main" id="{DA050E11-0180-02C3-40B6-040EA191E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206262"/>
            <a:ext cx="9340215" cy="525478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A2EEB17E-3BC0-6D7C-2367-716BF3CD0B68}"/>
              </a:ext>
            </a:extLst>
          </p:cNvPr>
          <p:cNvSpPr>
            <a:spLocks noGrp="1"/>
          </p:cNvSpPr>
          <p:nvPr>
            <p:ph type="title"/>
          </p:nvPr>
        </p:nvSpPr>
        <p:spPr>
          <a:xfrm>
            <a:off x="615315" y="125095"/>
            <a:ext cx="10515600" cy="1325563"/>
          </a:xfrm>
        </p:spPr>
        <p:txBody>
          <a:bodyPr>
            <a:normAutofit/>
          </a:bodyPr>
          <a:lstStyle/>
          <a:p>
            <a:r>
              <a:rPr lang="en-US" altLang="zh-CN" sz="3600" b="1" dirty="0">
                <a:latin typeface="Cambria" panose="02040503050406030204" pitchFamily="18" charset="0"/>
              </a:rPr>
              <a:t>The training process using BP algorithm</a:t>
            </a:r>
          </a:p>
        </p:txBody>
      </p:sp>
    </p:spTree>
    <p:extLst>
      <p:ext uri="{BB962C8B-B14F-4D97-AF65-F5344CB8AC3E}">
        <p14:creationId xmlns:p14="http://schemas.microsoft.com/office/powerpoint/2010/main" val="25743995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0505-CBAF-10CF-AF07-D5CFE3E4CA74}"/>
              </a:ext>
            </a:extLst>
          </p:cNvPr>
          <p:cNvSpPr>
            <a:spLocks noGrp="1"/>
          </p:cNvSpPr>
          <p:nvPr>
            <p:ph type="title"/>
          </p:nvPr>
        </p:nvSpPr>
        <p:spPr>
          <a:xfrm>
            <a:off x="641350" y="272360"/>
            <a:ext cx="10515600" cy="1325563"/>
          </a:xfrm>
        </p:spPr>
        <p:txBody>
          <a:bodyPr/>
          <a:lstStyle/>
          <a:p>
            <a:r>
              <a:rPr lang="en-US" altLang="zh-CN" b="1" dirty="0">
                <a:latin typeface="Cambria" panose="02040503050406030204" pitchFamily="18" charset="0"/>
              </a:rPr>
              <a:t>Other Learning Resource: </a:t>
            </a:r>
          </a:p>
        </p:txBody>
      </p:sp>
      <p:sp>
        <p:nvSpPr>
          <p:cNvPr id="3" name="内容占位符 2">
            <a:extLst>
              <a:ext uri="{FF2B5EF4-FFF2-40B4-BE49-F238E27FC236}">
                <a16:creationId xmlns:a16="http://schemas.microsoft.com/office/drawing/2014/main" id="{9DDE3456-48FD-3B2E-2F06-ECB5A2F23122}"/>
              </a:ext>
            </a:extLst>
          </p:cNvPr>
          <p:cNvSpPr>
            <a:spLocks noGrp="1"/>
          </p:cNvSpPr>
          <p:nvPr>
            <p:ph idx="1"/>
          </p:nvPr>
        </p:nvSpPr>
        <p:spPr>
          <a:xfrm>
            <a:off x="774700" y="1597923"/>
            <a:ext cx="10515600" cy="4351338"/>
          </a:xfrm>
        </p:spPr>
        <p:txBody>
          <a:bodyPr>
            <a:normAutofit/>
          </a:bodyPr>
          <a:lstStyle/>
          <a:p>
            <a:r>
              <a:rPr lang="en-US" altLang="zh-CN" b="1" dirty="0">
                <a:latin typeface="Cambria" panose="02040503050406030204" pitchFamily="18" charset="0"/>
              </a:rPr>
              <a:t>Course:</a:t>
            </a:r>
          </a:p>
          <a:p>
            <a:pPr lvl="1"/>
            <a:r>
              <a:rPr lang="en-US" altLang="zh-CN" sz="2000" b="1" dirty="0">
                <a:latin typeface="Cambria" panose="02040503050406030204" pitchFamily="18" charset="0"/>
              </a:rPr>
              <a:t>MIT </a:t>
            </a:r>
            <a:r>
              <a:rPr lang="en-US" altLang="zh-CN" sz="2000" b="1" dirty="0" err="1">
                <a:latin typeface="Cambria" panose="02040503050406030204" pitchFamily="18" charset="0"/>
              </a:rPr>
              <a:t>OpenCourseWare</a:t>
            </a:r>
            <a:r>
              <a:rPr lang="en-US" altLang="zh-CN" sz="2000" b="1" dirty="0">
                <a:latin typeface="Cambria" panose="02040503050406030204" pitchFamily="18" charset="0"/>
              </a:rPr>
              <a:t>: </a:t>
            </a:r>
          </a:p>
          <a:p>
            <a:pPr marL="457200" lvl="1" indent="0">
              <a:buNone/>
            </a:pPr>
            <a:r>
              <a:rPr lang="en-US" altLang="zh-CN" sz="2000" b="1" dirty="0">
                <a:latin typeface="Cambria" panose="02040503050406030204" pitchFamily="18" charset="0"/>
              </a:rPr>
              <a:t>	Single Variable Calculus: Provides </a:t>
            </a:r>
            <a:r>
              <a:rPr lang="en-US" altLang="zh-CN" sz="2000" b="1" u="sng" dirty="0">
                <a:latin typeface="Cambria" panose="02040503050406030204" pitchFamily="18" charset="0"/>
              </a:rPr>
              <a:t>lecture notes</a:t>
            </a:r>
            <a:r>
              <a:rPr lang="en-US" altLang="zh-CN" sz="2000" b="1" dirty="0">
                <a:latin typeface="Cambria" panose="02040503050406030204" pitchFamily="18" charset="0"/>
              </a:rPr>
              <a:t>, </a:t>
            </a:r>
            <a:r>
              <a:rPr lang="en-US" altLang="zh-CN" sz="2000" b="1" u="sng" dirty="0">
                <a:latin typeface="Cambria" panose="02040503050406030204" pitchFamily="18" charset="0"/>
              </a:rPr>
              <a:t>assignments</a:t>
            </a:r>
            <a:r>
              <a:rPr lang="en-US" altLang="zh-CN" sz="2000" b="1" dirty="0">
                <a:latin typeface="Cambria" panose="02040503050406030204" pitchFamily="18" charset="0"/>
              </a:rPr>
              <a:t>, and </a:t>
            </a:r>
            <a:r>
              <a:rPr lang="en-US" altLang="zh-CN" sz="2000" b="1" u="sng" dirty="0">
                <a:latin typeface="Cambria" panose="02040503050406030204" pitchFamily="18" charset="0"/>
              </a:rPr>
              <a:t>exams</a:t>
            </a:r>
            <a:r>
              <a:rPr lang="en-US" altLang="zh-CN" sz="2000" b="1" dirty="0">
                <a:latin typeface="Cambria" panose="02040503050406030204" pitchFamily="18" charset="0"/>
              </a:rPr>
              <a:t>.</a:t>
            </a:r>
          </a:p>
          <a:p>
            <a:pPr marL="457200" lvl="1" indent="0">
              <a:buNone/>
            </a:pPr>
            <a:r>
              <a:rPr lang="en-US" altLang="zh-CN" sz="2000" b="1" dirty="0">
                <a:latin typeface="Cambria" panose="02040503050406030204" pitchFamily="18" charset="0"/>
              </a:rPr>
              <a:t>	</a:t>
            </a:r>
            <a:r>
              <a:rPr lang="en-US" altLang="zh-CN" sz="2000" b="1" dirty="0">
                <a:latin typeface="Cambria" panose="02040503050406030204" pitchFamily="18" charset="0"/>
                <a:hlinkClick r:id="rId3"/>
              </a:rPr>
              <a:t>https://ocw.mit.edu/courses/18-01sc-single-variable-calculus-fall-2010/</a:t>
            </a:r>
            <a:r>
              <a:rPr lang="en-US" altLang="zh-CN" sz="2000" b="1" dirty="0">
                <a:latin typeface="Cambria" panose="02040503050406030204" pitchFamily="18" charset="0"/>
              </a:rPr>
              <a:t> </a:t>
            </a:r>
          </a:p>
          <a:p>
            <a:pPr lvl="1"/>
            <a:r>
              <a:rPr lang="en-US" altLang="zh-CN" sz="2000" b="1" dirty="0">
                <a:latin typeface="Cambria" panose="02040503050406030204" pitchFamily="18" charset="0"/>
              </a:rPr>
              <a:t>Khan Academy: </a:t>
            </a:r>
          </a:p>
          <a:p>
            <a:pPr marL="457200" lvl="1" indent="0">
              <a:buNone/>
            </a:pPr>
            <a:r>
              <a:rPr lang="en-US" altLang="zh-CN" sz="2000" b="1" dirty="0">
                <a:latin typeface="Cambria" panose="02040503050406030204" pitchFamily="18" charset="0"/>
              </a:rPr>
              <a:t>	Calculus: Offers comprehensive </a:t>
            </a:r>
            <a:r>
              <a:rPr lang="en-US" altLang="zh-CN" sz="2000" b="1" u="sng" dirty="0">
                <a:latin typeface="Cambria" panose="02040503050406030204" pitchFamily="18" charset="0"/>
              </a:rPr>
              <a:t>video tutorials</a:t>
            </a:r>
            <a:r>
              <a:rPr lang="en-US" altLang="zh-CN" sz="2000" b="1" dirty="0">
                <a:latin typeface="Cambria" panose="02040503050406030204" pitchFamily="18" charset="0"/>
              </a:rPr>
              <a:t> and </a:t>
            </a:r>
            <a:r>
              <a:rPr lang="en-US" altLang="zh-CN" sz="2000" b="1" u="sng" dirty="0">
                <a:latin typeface="Cambria" panose="02040503050406030204" pitchFamily="18" charset="0"/>
              </a:rPr>
              <a:t>practice exercises</a:t>
            </a:r>
            <a:r>
              <a:rPr lang="en-US" altLang="zh-CN" sz="2000" b="1" dirty="0">
                <a:latin typeface="Cambria" panose="02040503050406030204" pitchFamily="18" charset="0"/>
              </a:rPr>
              <a:t>	</a:t>
            </a:r>
            <a:r>
              <a:rPr lang="en-US" altLang="zh-CN" sz="2000" b="1" dirty="0">
                <a:latin typeface="Cambria" panose="02040503050406030204" pitchFamily="18" charset="0"/>
                <a:hlinkClick r:id="rId4"/>
              </a:rPr>
              <a:t>https://www.khanacademy.org/math/calculus-1</a:t>
            </a:r>
            <a:r>
              <a:rPr lang="en-US" altLang="zh-CN" sz="2000" b="1" dirty="0">
                <a:latin typeface="Cambria" panose="02040503050406030204" pitchFamily="18" charset="0"/>
              </a:rPr>
              <a:t> </a:t>
            </a:r>
          </a:p>
          <a:p>
            <a:pPr marL="457200" lvl="1" indent="0">
              <a:buNone/>
            </a:pPr>
            <a:endParaRPr lang="en-US" altLang="zh-CN" sz="2000" b="1" dirty="0">
              <a:latin typeface="Cambria" panose="02040503050406030204" pitchFamily="18" charset="0"/>
            </a:endParaRPr>
          </a:p>
          <a:p>
            <a:r>
              <a:rPr lang="en-US" altLang="zh-CN" b="1" dirty="0">
                <a:latin typeface="Cambria" panose="02040503050406030204" pitchFamily="18" charset="0"/>
              </a:rPr>
              <a:t>Book:</a:t>
            </a:r>
          </a:p>
          <a:p>
            <a:pPr lvl="1"/>
            <a:r>
              <a:rPr lang="en-US" altLang="zh-CN" sz="2000" b="1" dirty="0">
                <a:latin typeface="Cambria" panose="02040503050406030204" pitchFamily="18" charset="0"/>
              </a:rPr>
              <a:t>Stewart, J. (2010). </a:t>
            </a:r>
            <a:r>
              <a:rPr lang="en-US" altLang="zh-CN" sz="2000" b="1" u="sng" dirty="0">
                <a:latin typeface="Cambria" panose="02040503050406030204" pitchFamily="18" charset="0"/>
              </a:rPr>
              <a:t>Calculus: Concepts and contexts</a:t>
            </a:r>
            <a:r>
              <a:rPr lang="en-US" altLang="zh-CN" sz="2000" b="1" dirty="0">
                <a:latin typeface="Cambria" panose="02040503050406030204" pitchFamily="18" charset="0"/>
              </a:rPr>
              <a:t>. Toronto: Cengage Learning.</a:t>
            </a:r>
          </a:p>
          <a:p>
            <a:pPr lvl="2">
              <a:buFont typeface="Wingdings" panose="05000000000000000000" pitchFamily="2" charset="2"/>
              <a:buChar char="Ø"/>
            </a:pPr>
            <a:r>
              <a:rPr lang="en-US" altLang="zh-CN" b="1" dirty="0">
                <a:latin typeface="Cambria" panose="02040503050406030204" pitchFamily="18" charset="0"/>
              </a:rPr>
              <a:t>A widely used textbook that covers all aspects of single-variable and multivariable calculus with clear explanations, examples, and exercises.</a:t>
            </a:r>
          </a:p>
        </p:txBody>
      </p:sp>
      <p:sp>
        <p:nvSpPr>
          <p:cNvPr id="4" name="灯片编号占位符 3">
            <a:extLst>
              <a:ext uri="{FF2B5EF4-FFF2-40B4-BE49-F238E27FC236}">
                <a16:creationId xmlns:a16="http://schemas.microsoft.com/office/drawing/2014/main" id="{8517809F-BB70-A67C-E031-1F3CB4FB1A88}"/>
              </a:ext>
            </a:extLst>
          </p:cNvPr>
          <p:cNvSpPr>
            <a:spLocks noGrp="1"/>
          </p:cNvSpPr>
          <p:nvPr>
            <p:ph type="sldNum" sz="quarter" idx="12"/>
          </p:nvPr>
        </p:nvSpPr>
        <p:spPr/>
        <p:txBody>
          <a:bodyPr/>
          <a:lstStyle/>
          <a:p>
            <a:fld id="{4E6027E7-B534-4FEF-91D5-95DA47CFDE45}" type="slidenum">
              <a:rPr lang="zh-CN" altLang="en-US" smtClean="0"/>
              <a:t>67</a:t>
            </a:fld>
            <a:endParaRPr lang="zh-CN" altLang="en-US"/>
          </a:p>
        </p:txBody>
      </p:sp>
    </p:spTree>
    <p:extLst>
      <p:ext uri="{BB962C8B-B14F-4D97-AF65-F5344CB8AC3E}">
        <p14:creationId xmlns:p14="http://schemas.microsoft.com/office/powerpoint/2010/main" val="4240029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441B-E388-D0D2-4EA4-5BC947912E6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D5871D8-BD04-8E02-F387-86C745D1958D}"/>
              </a:ext>
            </a:extLst>
          </p:cNvPr>
          <p:cNvSpPr txBox="1">
            <a:spLocks/>
          </p:cNvSpPr>
          <p:nvPr/>
        </p:nvSpPr>
        <p:spPr>
          <a:xfrm>
            <a:off x="2577965" y="980606"/>
            <a:ext cx="6953711" cy="3002890"/>
          </a:xfrm>
          <a:prstGeom prst="rect">
            <a:avLst/>
          </a:prstGeom>
        </p:spPr>
        <p:txBody>
          <a:bodyPr anchor="b"/>
          <a:lstStyle>
            <a:defPPr>
              <a:defRPr lang="zh-CN"/>
            </a:defPPr>
            <a:lvl1pPr algn="ctr">
              <a:lnSpc>
                <a:spcPct val="90000"/>
              </a:lnSpc>
              <a:spcBef>
                <a:spcPct val="0"/>
              </a:spcBef>
              <a:buNone/>
              <a:defRPr sz="3200">
                <a:latin typeface="华文中宋" panose="02010600040101010101" pitchFamily="2" charset="-122"/>
                <a:ea typeface="华文中宋" panose="02010600040101010101" pitchFamily="2" charset="-122"/>
                <a:cs typeface="+mj-cs"/>
              </a:defRPr>
            </a:lvl1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Arial" panose="020B0604020202020204" pitchFamily="34" charset="0"/>
                <a:ea typeface="华文中宋" panose="02010600040101010101" pitchFamily="2" charset="-122"/>
                <a:cs typeface="Arial" panose="020B0604020202020204" pitchFamily="34" charset="0"/>
              </a:rPr>
              <a:t>Thanks for attention!</a:t>
            </a:r>
          </a:p>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altLang="zh-CN" sz="5400" b="0" i="0" u="none" strike="noStrike" kern="1200" cap="none" spc="0" normalizeH="0" baseline="0" noProof="0" dirty="0">
              <a:ln>
                <a:noFill/>
              </a:ln>
              <a:solidFill>
                <a:prstClr val="black"/>
              </a:solidFill>
              <a:effectLst/>
              <a:uLnTx/>
              <a:uFillTx/>
              <a:latin typeface="Arial" panose="020B0604020202020204" pitchFamily="34" charset="0"/>
              <a:ea typeface="华文中宋" panose="02010600040101010101" pitchFamily="2" charset="-122"/>
              <a:cs typeface="Arial" panose="020B0604020202020204" pitchFamily="34" charset="0"/>
            </a:endParaRPr>
          </a:p>
        </p:txBody>
      </p:sp>
      <p:sp>
        <p:nvSpPr>
          <p:cNvPr id="4" name="标题 3">
            <a:extLst>
              <a:ext uri="{FF2B5EF4-FFF2-40B4-BE49-F238E27FC236}">
                <a16:creationId xmlns:a16="http://schemas.microsoft.com/office/drawing/2014/main" id="{CB2FB5C8-1F5B-99DE-85E4-C0B0D939AEDF}"/>
              </a:ext>
            </a:extLst>
          </p:cNvPr>
          <p:cNvSpPr txBox="1">
            <a:spLocks/>
          </p:cNvSpPr>
          <p:nvPr/>
        </p:nvSpPr>
        <p:spPr>
          <a:xfrm>
            <a:off x="2465822" y="3983496"/>
            <a:ext cx="7177996" cy="20474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华文中宋" pitchFamily="2" charset="-122"/>
                <a:cs typeface="Calibri" panose="020F0502020204030204" pitchFamily="34" charset="0"/>
              </a:rPr>
              <a:t>Xiang Hao</a:t>
            </a: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Department of Data Science and Artificial Intelligence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Hong Kong Polytechnic University</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xiang.</a:t>
            </a: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yan@connect.polyu.hk</a:t>
            </a:r>
          </a:p>
        </p:txBody>
      </p:sp>
    </p:spTree>
    <p:extLst>
      <p:ext uri="{BB962C8B-B14F-4D97-AF65-F5344CB8AC3E}">
        <p14:creationId xmlns:p14="http://schemas.microsoft.com/office/powerpoint/2010/main" val="39304500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054F2-374A-7E8E-5685-FF65E50716D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E3A712C-E4F8-4DDA-D6F4-10E7AD7CF4F0}"/>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Overview</a:t>
            </a:r>
            <a:endParaRPr lang="zh-CN" altLang="en-US" b="1" dirty="0">
              <a:latin typeface="Cambria" panose="02040503050406030204" pitchFamily="18" charset="0"/>
            </a:endParaRPr>
          </a:p>
        </p:txBody>
      </p:sp>
      <p:pic>
        <p:nvPicPr>
          <p:cNvPr id="5" name="内容占位符 4">
            <a:extLst>
              <a:ext uri="{FF2B5EF4-FFF2-40B4-BE49-F238E27FC236}">
                <a16:creationId xmlns:a16="http://schemas.microsoft.com/office/drawing/2014/main" id="{750F2557-A1BF-7E48-DDA5-7EF63CCBDE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4983"/>
            <a:ext cx="10515600" cy="4107656"/>
          </a:xfrm>
        </p:spPr>
      </p:pic>
      <p:sp>
        <p:nvSpPr>
          <p:cNvPr id="3" name="灯片编号占位符 2">
            <a:extLst>
              <a:ext uri="{FF2B5EF4-FFF2-40B4-BE49-F238E27FC236}">
                <a16:creationId xmlns:a16="http://schemas.microsoft.com/office/drawing/2014/main" id="{ACAF11A0-5285-C429-F424-4BD83B6E09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680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944B-82D4-C5A3-5924-54557E5F69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E2198E-41EB-1D2A-CD6F-C79E8FFF74D8}"/>
              </a:ext>
            </a:extLst>
          </p:cNvPr>
          <p:cNvSpPr>
            <a:spLocks noGrp="1"/>
          </p:cNvSpPr>
          <p:nvPr>
            <p:ph type="title"/>
          </p:nvPr>
        </p:nvSpPr>
        <p:spPr>
          <a:xfrm>
            <a:off x="838200" y="272360"/>
            <a:ext cx="10515600" cy="1325563"/>
          </a:xfrm>
        </p:spPr>
        <p:txBody>
          <a:bodyPr/>
          <a:lstStyle/>
          <a:p>
            <a:r>
              <a:rPr lang="en-US" altLang="zh-CN" b="1" dirty="0">
                <a:latin typeface="Cambria" panose="02040503050406030204" pitchFamily="18" charset="0"/>
              </a:rPr>
              <a:t>Overview</a:t>
            </a:r>
            <a:endParaRPr lang="zh-CN" altLang="en-US" b="1" dirty="0">
              <a:latin typeface="Cambria" panose="02040503050406030204" pitchFamily="18" charset="0"/>
            </a:endParaRPr>
          </a:p>
        </p:txBody>
      </p:sp>
      <p:sp>
        <p:nvSpPr>
          <p:cNvPr id="3" name="灯片编号占位符 2">
            <a:extLst>
              <a:ext uri="{FF2B5EF4-FFF2-40B4-BE49-F238E27FC236}">
                <a16:creationId xmlns:a16="http://schemas.microsoft.com/office/drawing/2014/main" id="{31576D4A-6919-C04B-A881-0171CD0955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56EF4323-32EA-74C4-D365-8247749D051D}"/>
              </a:ext>
            </a:extLst>
          </p:cNvPr>
          <p:cNvSpPr txBox="1"/>
          <p:nvPr/>
        </p:nvSpPr>
        <p:spPr>
          <a:xfrm>
            <a:off x="1683236" y="2029430"/>
            <a:ext cx="9278502" cy="707886"/>
          </a:xfrm>
          <a:prstGeom prst="rect">
            <a:avLst/>
          </a:prstGeom>
          <a:noFill/>
        </p:spPr>
        <p:txBody>
          <a:bodyPr wrap="none" rtlCol="0">
            <a:spAutoFit/>
          </a:bodyPr>
          <a:lstStyle/>
          <a:p>
            <a:r>
              <a:rPr lang="en-US" sz="4000" dirty="0"/>
              <a:t>Linear algebra is more like programming!</a:t>
            </a:r>
          </a:p>
        </p:txBody>
      </p:sp>
      <p:sp>
        <p:nvSpPr>
          <p:cNvPr id="10" name="TextBox 9">
            <a:extLst>
              <a:ext uri="{FF2B5EF4-FFF2-40B4-BE49-F238E27FC236}">
                <a16:creationId xmlns:a16="http://schemas.microsoft.com/office/drawing/2014/main" id="{0660226C-98A9-13D6-9882-8119453B73A5}"/>
              </a:ext>
            </a:extLst>
          </p:cNvPr>
          <p:cNvSpPr txBox="1"/>
          <p:nvPr/>
        </p:nvSpPr>
        <p:spPr>
          <a:xfrm>
            <a:off x="2113788" y="3750947"/>
            <a:ext cx="7964424" cy="1077218"/>
          </a:xfrm>
          <a:prstGeom prst="rect">
            <a:avLst/>
          </a:prstGeom>
          <a:noFill/>
        </p:spPr>
        <p:txBody>
          <a:bodyPr wrap="none" rtlCol="0">
            <a:spAutoFit/>
          </a:bodyPr>
          <a:lstStyle/>
          <a:p>
            <a:pPr algn="ctr"/>
            <a:r>
              <a:rPr lang="en-US" altLang="zh-CN" sz="3200" dirty="0">
                <a:solidFill>
                  <a:schemeClr val="accent1"/>
                </a:solidFill>
                <a:latin typeface="Arial" panose="020B0604020202020204" pitchFamily="34" charset="0"/>
                <a:cs typeface="Arial" panose="020B0604020202020204" pitchFamily="34" charset="0"/>
              </a:rPr>
              <a:t>Matrices are Functions, Shapes are Types,</a:t>
            </a:r>
          </a:p>
          <a:p>
            <a:pPr algn="ctr"/>
            <a:r>
              <a:rPr lang="en-US" sz="3200" dirty="0">
                <a:solidFill>
                  <a:schemeClr val="accent1"/>
                </a:solidFill>
                <a:latin typeface="Arial" panose="020B0604020202020204" pitchFamily="34" charset="0"/>
                <a:cs typeface="Arial" panose="020B0604020202020204" pitchFamily="34" charset="0"/>
              </a:rPr>
              <a:t>and Multiplication is Composition.</a:t>
            </a:r>
          </a:p>
        </p:txBody>
      </p:sp>
    </p:spTree>
    <p:extLst>
      <p:ext uri="{BB962C8B-B14F-4D97-AF65-F5344CB8AC3E}">
        <p14:creationId xmlns:p14="http://schemas.microsoft.com/office/powerpoint/2010/main" val="341101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A32C8-E151-A62A-C52B-27207A806FF2}"/>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12FF3C3A-C292-CADF-98F0-A652D81131B2}"/>
              </a:ext>
            </a:extLst>
          </p:cNvPr>
          <p:cNvSpPr>
            <a:spLocks noGrp="1"/>
          </p:cNvSpPr>
          <p:nvPr>
            <p:ph idx="1"/>
          </p:nvPr>
        </p:nvSpPr>
        <p:spPr>
          <a:xfrm>
            <a:off x="958850" y="1477273"/>
            <a:ext cx="10515600" cy="4351338"/>
          </a:xfrm>
        </p:spPr>
        <p:txBody>
          <a:bodyPr>
            <a:normAutofit fontScale="92500" lnSpcReduction="20000"/>
          </a:bodyPr>
          <a:lstStyle/>
          <a:p>
            <a:pPr>
              <a:lnSpc>
                <a:spcPct val="150000"/>
              </a:lnSpc>
            </a:pPr>
            <a:r>
              <a:rPr lang="en-US" altLang="zh-CN" b="1" dirty="0">
                <a:latin typeface="Cambria" panose="02040503050406030204" pitchFamily="18" charset="0"/>
                <a:ea typeface="Cambria" panose="02040503050406030204" pitchFamily="18" charset="0"/>
              </a:rPr>
              <a:t>Vector</a:t>
            </a:r>
          </a:p>
          <a:p>
            <a:pPr lvl="1">
              <a:lnSpc>
                <a:spcPct val="150000"/>
              </a:lnSpc>
            </a:pPr>
            <a:r>
              <a:rPr lang="en-US" altLang="zh-CN" dirty="0">
                <a:latin typeface="Cambria" panose="02040503050406030204" pitchFamily="18" charset="0"/>
                <a:ea typeface="Cambria" panose="02040503050406030204" pitchFamily="18" charset="0"/>
              </a:rPr>
              <a:t>Definition</a:t>
            </a:r>
          </a:p>
          <a:p>
            <a:pPr lvl="1">
              <a:lnSpc>
                <a:spcPct val="150000"/>
              </a:lnSpc>
            </a:pPr>
            <a:r>
              <a:rPr lang="en-US" altLang="zh-CN" dirty="0">
                <a:latin typeface="Cambria" panose="02040503050406030204" pitchFamily="18" charset="0"/>
                <a:ea typeface="Cambria" panose="02040503050406030204" pitchFamily="18" charset="0"/>
              </a:rPr>
              <a:t>Properties</a:t>
            </a:r>
          </a:p>
          <a:p>
            <a:pPr lvl="1">
              <a:lnSpc>
                <a:spcPct val="150000"/>
              </a:lnSpc>
            </a:pPr>
            <a:r>
              <a:rPr lang="en-US" altLang="zh-CN" dirty="0">
                <a:latin typeface="Cambria" panose="02040503050406030204" pitchFamily="18" charset="0"/>
                <a:ea typeface="Cambria" panose="02040503050406030204" pitchFamily="18" charset="0"/>
              </a:rPr>
              <a:t>Operations</a:t>
            </a:r>
          </a:p>
          <a:p>
            <a:pPr>
              <a:lnSpc>
                <a:spcPct val="150000"/>
              </a:lnSpc>
              <a:spcBef>
                <a:spcPts val="1800"/>
              </a:spcBef>
            </a:pPr>
            <a:r>
              <a:rPr lang="en-US" altLang="zh-CN" b="1" dirty="0">
                <a:latin typeface="Cambria" panose="02040503050406030204" pitchFamily="18" charset="0"/>
                <a:ea typeface="Cambria" panose="02040503050406030204" pitchFamily="18" charset="0"/>
              </a:rPr>
              <a:t>Matrix</a:t>
            </a:r>
          </a:p>
          <a:p>
            <a:pPr lvl="1">
              <a:lnSpc>
                <a:spcPct val="150000"/>
              </a:lnSpc>
            </a:pPr>
            <a:r>
              <a:rPr lang="en-US" altLang="zh-CN" dirty="0">
                <a:latin typeface="Cambria" panose="02040503050406030204" pitchFamily="18" charset="0"/>
                <a:ea typeface="Cambria" panose="02040503050406030204" pitchFamily="18" charset="0"/>
              </a:rPr>
              <a:t>Definition</a:t>
            </a:r>
          </a:p>
          <a:p>
            <a:pPr lvl="1">
              <a:lnSpc>
                <a:spcPct val="150000"/>
              </a:lnSpc>
            </a:pPr>
            <a:r>
              <a:rPr lang="en-US" altLang="zh-CN" dirty="0">
                <a:latin typeface="Cambria" panose="02040503050406030204" pitchFamily="18" charset="0"/>
                <a:ea typeface="Cambria" panose="02040503050406030204" pitchFamily="18" charset="0"/>
              </a:rPr>
              <a:t>Properties</a:t>
            </a:r>
          </a:p>
          <a:p>
            <a:pPr lvl="1">
              <a:lnSpc>
                <a:spcPct val="150000"/>
              </a:lnSpc>
            </a:pPr>
            <a:r>
              <a:rPr lang="en-US" altLang="zh-CN" dirty="0">
                <a:latin typeface="Cambria" panose="02040503050406030204" pitchFamily="18" charset="0"/>
                <a:ea typeface="Cambria" panose="02040503050406030204" pitchFamily="18" charset="0"/>
              </a:rPr>
              <a:t>Operations</a:t>
            </a:r>
          </a:p>
        </p:txBody>
      </p:sp>
      <p:sp>
        <p:nvSpPr>
          <p:cNvPr id="3" name="灯片编号占位符 2">
            <a:extLst>
              <a:ext uri="{FF2B5EF4-FFF2-40B4-BE49-F238E27FC236}">
                <a16:creationId xmlns:a16="http://schemas.microsoft.com/office/drawing/2014/main" id="{4A23E47D-5BC8-AEC5-7F9A-E490C4C49E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027E7-B534-4FEF-91D5-95DA47CFDE45}"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标题 1">
            <a:extLst>
              <a:ext uri="{FF2B5EF4-FFF2-40B4-BE49-F238E27FC236}">
                <a16:creationId xmlns:a16="http://schemas.microsoft.com/office/drawing/2014/main" id="{0361A975-2A5F-F3B2-4E56-448CEADC5AAC}"/>
              </a:ext>
            </a:extLst>
          </p:cNvPr>
          <p:cNvSpPr>
            <a:spLocks noGrp="1"/>
          </p:cNvSpPr>
          <p:nvPr>
            <p:ph type="title"/>
          </p:nvPr>
        </p:nvSpPr>
        <p:spPr>
          <a:xfrm>
            <a:off x="460936" y="286752"/>
            <a:ext cx="10515600" cy="1325563"/>
          </a:xfrm>
        </p:spPr>
        <p:txBody>
          <a:bodyPr/>
          <a:lstStyle/>
          <a:p>
            <a:r>
              <a:rPr lang="en-US" altLang="zh-CN" b="1" dirty="0">
                <a:solidFill>
                  <a:srgbClr val="C00000"/>
                </a:solidFill>
                <a:latin typeface="Cambria" panose="02040503050406030204" pitchFamily="18" charset="0"/>
              </a:rPr>
              <a:t>Content</a:t>
            </a:r>
            <a:endParaRPr lang="zh-CN" altLang="en-US"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41848875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3.xml><?xml version="1.0" encoding="utf-8"?>
<a:theme xmlns:a="http://schemas.openxmlformats.org/drawingml/2006/main" name="1_PolyU PowerPoint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3130</TotalTime>
  <Words>4539</Words>
  <Application>Microsoft Office PowerPoint</Application>
  <PresentationFormat>Widescreen</PresentationFormat>
  <Paragraphs>632</Paragraphs>
  <Slides>68</Slides>
  <Notes>50</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81" baseType="lpstr">
      <vt:lpstr>等线</vt:lpstr>
      <vt:lpstr>等线 Light</vt:lpstr>
      <vt:lpstr>Aptos Display</vt:lpstr>
      <vt:lpstr>Arial</vt:lpstr>
      <vt:lpstr>Calibri</vt:lpstr>
      <vt:lpstr>Cambria</vt:lpstr>
      <vt:lpstr>Cambria Math</vt:lpstr>
      <vt:lpstr>Times New Roman</vt:lpstr>
      <vt:lpstr>Wingdings</vt:lpstr>
      <vt:lpstr>Office 主题​​</vt:lpstr>
      <vt:lpstr>PolyU PowerPoint Template</vt:lpstr>
      <vt:lpstr>1_PolyU PowerPoint Template</vt:lpstr>
      <vt:lpstr>AxMath</vt:lpstr>
      <vt:lpstr>PowerPoint Presentation</vt:lpstr>
      <vt:lpstr>Part 1:  Review on Linear Algebra</vt:lpstr>
      <vt:lpstr>The Roles of Linear Algebra in ML&amp;DA</vt:lpstr>
      <vt:lpstr>The Roles of Linear Algebra in ML&amp;DA</vt:lpstr>
      <vt:lpstr>Why do we care about linear algebra?</vt:lpstr>
      <vt:lpstr>Why do we care about linear algebra?</vt:lpstr>
      <vt:lpstr>Overview</vt:lpstr>
      <vt:lpstr>Overview</vt:lpstr>
      <vt:lpstr>Content</vt:lpstr>
      <vt:lpstr>Content</vt:lpstr>
      <vt:lpstr>What is a Vector?</vt:lpstr>
      <vt:lpstr>What is a Vector?</vt:lpstr>
      <vt:lpstr>Vector Arithmetic</vt:lpstr>
      <vt:lpstr>Vector Arithmetic</vt:lpstr>
      <vt:lpstr>Vector Arithmetic</vt:lpstr>
      <vt:lpstr>Beyond Euclidean distance</vt:lpstr>
      <vt:lpstr>Vector Arithmetic</vt:lpstr>
      <vt:lpstr>Vector Arithmetic</vt:lpstr>
      <vt:lpstr>Vector Arithmetic</vt:lpstr>
      <vt:lpstr>Vector Arithmetic</vt:lpstr>
      <vt:lpstr>Vector Arithmetic</vt:lpstr>
      <vt:lpstr>Example of Inner Product</vt:lpstr>
      <vt:lpstr>Example of Outer Product</vt:lpstr>
      <vt:lpstr>Examples</vt:lpstr>
      <vt:lpstr>Examples</vt:lpstr>
      <vt:lpstr>Examples</vt:lpstr>
      <vt:lpstr>Examples</vt:lpstr>
      <vt:lpstr>Content</vt:lpstr>
      <vt:lpstr>What is a Matrix?</vt:lpstr>
      <vt:lpstr>What is a Matrix?</vt:lpstr>
      <vt:lpstr>Matrix Arithmetic</vt:lpstr>
      <vt:lpstr>Example of Inner Product</vt:lpstr>
      <vt:lpstr>Example of Inner Product</vt:lpstr>
      <vt:lpstr>Matrix Arithmetic</vt:lpstr>
      <vt:lpstr>Could the convolution operation represent in a matrix multiplication form?</vt:lpstr>
      <vt:lpstr>Could the convolution operation represent in a matrix multiplication form?</vt:lpstr>
      <vt:lpstr>Why does the ConvNet work?</vt:lpstr>
      <vt:lpstr>Other Learning Resource: </vt:lpstr>
      <vt:lpstr>Part 2:  Review on Calculus</vt:lpstr>
      <vt:lpstr>The Roles of Calculus in ML&amp;DA</vt:lpstr>
      <vt:lpstr>The Roles of Calculus in ML&amp;DA</vt:lpstr>
      <vt:lpstr>The Roles of Calculus in ML&amp;DA</vt:lpstr>
      <vt:lpstr>The Roles of Calculus in ML&amp;DA</vt:lpstr>
      <vt:lpstr>Content</vt:lpstr>
      <vt:lpstr>Content</vt:lpstr>
      <vt:lpstr>What is a function?</vt:lpstr>
      <vt:lpstr>What is a function?</vt:lpstr>
      <vt:lpstr>Optimization of a function</vt:lpstr>
      <vt:lpstr>Optimization of a function</vt:lpstr>
      <vt:lpstr>Optimization of a function</vt:lpstr>
      <vt:lpstr>Visualizing the Loss Landscape</vt:lpstr>
      <vt:lpstr>Content</vt:lpstr>
      <vt:lpstr>What are Derivatives?</vt:lpstr>
      <vt:lpstr>What are Derivatives?</vt:lpstr>
      <vt:lpstr>What are Derivatives?</vt:lpstr>
      <vt:lpstr>Properties of Derivatives</vt:lpstr>
      <vt:lpstr>Properties of Derivatives</vt:lpstr>
      <vt:lpstr>Properties of Derivatives</vt:lpstr>
      <vt:lpstr>Properties of Derivatives</vt:lpstr>
      <vt:lpstr>Properties of Derivatives</vt:lpstr>
      <vt:lpstr>Properties of Derivatives</vt:lpstr>
      <vt:lpstr>Properties of Derivatives</vt:lpstr>
      <vt:lpstr>Partial derivatives (for multivariate functions)</vt:lpstr>
      <vt:lpstr>Gradient and partial derivatives</vt:lpstr>
      <vt:lpstr>Gradient and partial derivatives</vt:lpstr>
      <vt:lpstr>The training process using BP algorithm</vt:lpstr>
      <vt:lpstr>Other Learning Resource: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on Linear Algebra</dc:title>
  <dc:creator>Yinsong Yan</dc:creator>
  <cp:lastModifiedBy>Xiang HAO</cp:lastModifiedBy>
  <cp:revision>79</cp:revision>
  <cp:lastPrinted>2026-01-14T07:42:37Z</cp:lastPrinted>
  <dcterms:created xsi:type="dcterms:W3CDTF">2024-05-22T12:19:49Z</dcterms:created>
  <dcterms:modified xsi:type="dcterms:W3CDTF">2026-01-14T11:40:13Z</dcterms:modified>
</cp:coreProperties>
</file>